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6858000" cx="9144000"/>
  <p:notesSz cx="6858000" cy="9144000"/>
  <p:embeddedFontLst>
    <p:embeddedFont>
      <p:font typeface="Montserrat SemiBold"/>
      <p:regular r:id="rId81"/>
      <p:bold r:id="rId82"/>
      <p:italic r:id="rId83"/>
      <p:boldItalic r:id="rId84"/>
    </p:embeddedFont>
    <p:embeddedFont>
      <p:font typeface="Nunito"/>
      <p:regular r:id="rId85"/>
      <p:bold r:id="rId86"/>
      <p:italic r:id="rId87"/>
      <p:boldItalic r:id="rId88"/>
    </p:embeddedFont>
    <p:embeddedFont>
      <p:font typeface="Helvetica Neue"/>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SemiBold-boldItalic.fntdata"/><Relationship Id="rId83" Type="http://schemas.openxmlformats.org/officeDocument/2006/relationships/font" Target="fonts/MontserratSemiBold-italic.fntdata"/><Relationship Id="rId42" Type="http://schemas.openxmlformats.org/officeDocument/2006/relationships/slide" Target="slides/slide36.xml"/><Relationship Id="rId86" Type="http://schemas.openxmlformats.org/officeDocument/2006/relationships/font" Target="fonts/Nunito-bold.fntdata"/><Relationship Id="rId41" Type="http://schemas.openxmlformats.org/officeDocument/2006/relationships/slide" Target="slides/slide35.xml"/><Relationship Id="rId85" Type="http://schemas.openxmlformats.org/officeDocument/2006/relationships/font" Target="fonts/Nunito-regular.fntdata"/><Relationship Id="rId44" Type="http://schemas.openxmlformats.org/officeDocument/2006/relationships/slide" Target="slides/slide38.xml"/><Relationship Id="rId88" Type="http://schemas.openxmlformats.org/officeDocument/2006/relationships/font" Target="fonts/Nunito-boldItalic.fntdata"/><Relationship Id="rId43" Type="http://schemas.openxmlformats.org/officeDocument/2006/relationships/slide" Target="slides/slide37.xml"/><Relationship Id="rId87" Type="http://schemas.openxmlformats.org/officeDocument/2006/relationships/font" Target="fonts/Nunito-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regular.fntdata"/><Relationship Id="rId80" Type="http://schemas.openxmlformats.org/officeDocument/2006/relationships/slide" Target="slides/slide74.xml"/><Relationship Id="rId82" Type="http://schemas.openxmlformats.org/officeDocument/2006/relationships/font" Target="fonts/MontserratSemiBold-bold.fntdata"/><Relationship Id="rId81" Type="http://schemas.openxmlformats.org/officeDocument/2006/relationships/font" Target="fonts/Montserrat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HelveticaNeue-italic.fntdata"/><Relationship Id="rId90" Type="http://schemas.openxmlformats.org/officeDocument/2006/relationships/font" Target="fonts/HelveticaNeue-bold.fntdata"/><Relationship Id="rId92" Type="http://schemas.openxmlformats.org/officeDocument/2006/relationships/font" Target="fonts/HelveticaNeue-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d7bd087be_0_4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d7bd087be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d7bd087be_0_5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d7bd087be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d7bd087be_0_6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d7bd087be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d7bd087be_0_5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d7bd087be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d7bd087be_0_7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d7bd087be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d7bd087be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d7bd087b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d7bd087be_0_6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d7bd087be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d7bd087be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d7bd087b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d7bd087be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d7bd087b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d7bd087be_0_3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d7bd087be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7d7bd087b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d7bd087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d7bd087be_0_5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d7bd087be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d7bd087be_0_4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d7bd087be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d7bd087be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d7bd087b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7d7bd087be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d7bd087be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d7bd087b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d7bd087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7d7bd087be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d7bd087b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7d7bd087be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7d7bd087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7d7bd087be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7d7bd087b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d7bd087be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d7bd087b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7d7bd087be_0_6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7d7bd087be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d7bd087be_0_7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d7bd087be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d7bd087be_0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d7bd087be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7d7bd087be_0_6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d7bd087be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7d7bd087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7d7bd087be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7d7bd087be_0_7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d7bd087be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7d7bd087be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7d7bd087be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7d7bd087be_0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7d7bd087be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7d7bd087be_0_7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7d7bd087be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7d7bd087be_0_7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7d7bd087be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7dac8e3404_6_4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7dac8e3404_6_4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dac8e3404_6_4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7dac8e3404_6_4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7dac8e3404_6_4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7dac8e3404_6_4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d7bd087be_0_6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d7bd087be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7dac8e3404_6_4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7dac8e3404_6_4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7dac8e3404_6_4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7dac8e3404_6_4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7dac8e3404_6_4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7dac8e3404_6_4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7dac8e3404_6_4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7dac8e3404_6_4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7dac8e3404_6_4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7dac8e3404_6_4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7dac8e3404_6_4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7dac8e3404_6_4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7dac8e3404_6_4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g7dac8e3404_6_4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7dac8e3404_6_4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7dac8e3404_6_4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7dac8e3404_6_4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7dac8e3404_6_4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g7dac8e3404_6_4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7dac8e3404_6_5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7dac8e3404_6_5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d7bd087be_0_6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d7bd087be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7dac8e3404_6_5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7dac8e3404_6_5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7dac8e3404_6_5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7dac8e3404_6_5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7dac8e3404_6_5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g7dac8e3404_6_5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g7dac8e3404_6_5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7dac8e3404_6_5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g7dac8e3404_6_5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7dac8e3404_6_5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7dac8e3404_6_5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7dac8e3404_6_5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7dac8e3404_6_5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7dac8e3404_6_5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g7dac8e3404_6_5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g7dac8e3404_6_5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7dac8e3404_6_5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g7dac8e3404_6_5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7dac8e3404_6_5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7dac8e3404_6_5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7dac8e3404_6_5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7dac8e3404_6_6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g7dac8e3404_6_6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7dac8e3404_6_6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7dac8e3404_6_6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d7bd087be_0_6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d7bd087be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7dac8e3404_6_6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7dac8e3404_6_6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7dac8e3404_6_6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7dac8e3404_6_6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7dac8e3404_6_6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7dac8e3404_6_6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7dac8e3404_6_6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7dac8e3404_6_6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7dac8e3404_6_6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7dac8e3404_6_6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7dac8e3404_6_6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7dac8e3404_6_6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7dac8e3404_6_6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7dac8e3404_6_6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7dac8e3404_6_6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7dac8e3404_6_6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7dac8e3404_6_6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g7dac8e3404_6_6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7dac8e3404_6_6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g7dac8e3404_6_6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g7dac8e3404_6_6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d7bd087be_0_5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d7bd087be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g7dac8e3404_6_7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7dac8e3404_6_7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7dac8e3404_6_7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7dac8e3404_6_7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7dac8e3404_6_7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g7dac8e3404_6_7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7dac8e3404_6_7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g7dac8e3404_6_7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7dac8e3404_6_7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7dac8e3404_6_7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d7bd087be_0_6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d7bd087be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d7bd087be_0_6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d7bd087be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6" name="Shape 86"/>
        <p:cNvGrpSpPr/>
        <p:nvPr/>
      </p:nvGrpSpPr>
      <p:grpSpPr>
        <a:xfrm>
          <a:off x="0" y="0"/>
          <a:ext cx="0" cy="0"/>
          <a:chOff x="0" y="0"/>
          <a:chExt cx="0" cy="0"/>
        </a:xfrm>
      </p:grpSpPr>
      <p:sp>
        <p:nvSpPr>
          <p:cNvPr id="87" name="Google Shape;87;p14"/>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14"/>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9" name="Google Shape;89;p14"/>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4"/>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14"/>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2" name="Shape 92"/>
        <p:cNvGrpSpPr/>
        <p:nvPr/>
      </p:nvGrpSpPr>
      <p:grpSpPr>
        <a:xfrm>
          <a:off x="0" y="0"/>
          <a:ext cx="0" cy="0"/>
          <a:chOff x="0" y="0"/>
          <a:chExt cx="0" cy="0"/>
        </a:xfrm>
      </p:grpSpPr>
      <p:sp>
        <p:nvSpPr>
          <p:cNvPr id="93" name="Google Shape;93;p15"/>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5"/>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95" name="Google Shape;95;p15"/>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5"/>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15"/>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8" name="Shape 98"/>
        <p:cNvGrpSpPr/>
        <p:nvPr/>
      </p:nvGrpSpPr>
      <p:grpSpPr>
        <a:xfrm>
          <a:off x="0" y="0"/>
          <a:ext cx="0" cy="0"/>
          <a:chOff x="0" y="0"/>
          <a:chExt cx="0" cy="0"/>
        </a:xfrm>
      </p:grpSpPr>
      <p:sp>
        <p:nvSpPr>
          <p:cNvPr id="99" name="Google Shape;99;p16"/>
          <p:cNvSpPr txBox="1"/>
          <p:nvPr>
            <p:ph type="title"/>
          </p:nvPr>
        </p:nvSpPr>
        <p:spPr>
          <a:xfrm>
            <a:off x="623888" y="1709738"/>
            <a:ext cx="7886700" cy="2852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6"/>
          <p:cNvSpPr txBox="1"/>
          <p:nvPr>
            <p:ph idx="1" type="body"/>
          </p:nvPr>
        </p:nvSpPr>
        <p:spPr>
          <a:xfrm>
            <a:off x="623888" y="4589463"/>
            <a:ext cx="78867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01" name="Google Shape;101;p16"/>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6"/>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16"/>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04" name="Shape 104"/>
        <p:cNvGrpSpPr/>
        <p:nvPr/>
      </p:nvGrpSpPr>
      <p:grpSpPr>
        <a:xfrm>
          <a:off x="0" y="0"/>
          <a:ext cx="0" cy="0"/>
          <a:chOff x="0" y="0"/>
          <a:chExt cx="0" cy="0"/>
        </a:xfrm>
      </p:grpSpPr>
      <p:sp>
        <p:nvSpPr>
          <p:cNvPr id="105" name="Google Shape;105;p17"/>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17"/>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7" name="Google Shape;107;p17"/>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17"/>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17"/>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17"/>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1" name="Shape 111"/>
        <p:cNvGrpSpPr/>
        <p:nvPr/>
      </p:nvGrpSpPr>
      <p:grpSpPr>
        <a:xfrm>
          <a:off x="0" y="0"/>
          <a:ext cx="0" cy="0"/>
          <a:chOff x="0" y="0"/>
          <a:chExt cx="0" cy="0"/>
        </a:xfrm>
      </p:grpSpPr>
      <p:sp>
        <p:nvSpPr>
          <p:cNvPr id="112" name="Google Shape;112;p18"/>
          <p:cNvSpPr txBox="1"/>
          <p:nvPr>
            <p:ph type="title"/>
          </p:nvPr>
        </p:nvSpPr>
        <p:spPr>
          <a:xfrm>
            <a:off x="629841" y="365125"/>
            <a:ext cx="78867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18"/>
          <p:cNvSpPr txBox="1"/>
          <p:nvPr>
            <p:ph idx="1" type="body"/>
          </p:nvPr>
        </p:nvSpPr>
        <p:spPr>
          <a:xfrm>
            <a:off x="629841" y="1681163"/>
            <a:ext cx="38685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14" name="Google Shape;114;p18"/>
          <p:cNvSpPr txBox="1"/>
          <p:nvPr>
            <p:ph idx="2" type="body"/>
          </p:nvPr>
        </p:nvSpPr>
        <p:spPr>
          <a:xfrm>
            <a:off x="629841" y="2505075"/>
            <a:ext cx="38685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5" name="Google Shape;115;p18"/>
          <p:cNvSpPr txBox="1"/>
          <p:nvPr>
            <p:ph idx="3" type="body"/>
          </p:nvPr>
        </p:nvSpPr>
        <p:spPr>
          <a:xfrm>
            <a:off x="4629150" y="1681163"/>
            <a:ext cx="38874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16" name="Google Shape;116;p18"/>
          <p:cNvSpPr txBox="1"/>
          <p:nvPr>
            <p:ph idx="4" type="body"/>
          </p:nvPr>
        </p:nvSpPr>
        <p:spPr>
          <a:xfrm>
            <a:off x="4629150" y="2505075"/>
            <a:ext cx="38874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7" name="Google Shape;117;p18"/>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8"/>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18"/>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0" name="Shape 120"/>
        <p:cNvGrpSpPr/>
        <p:nvPr/>
      </p:nvGrpSpPr>
      <p:grpSpPr>
        <a:xfrm>
          <a:off x="0" y="0"/>
          <a:ext cx="0" cy="0"/>
          <a:chOff x="0" y="0"/>
          <a:chExt cx="0" cy="0"/>
        </a:xfrm>
      </p:grpSpPr>
      <p:sp>
        <p:nvSpPr>
          <p:cNvPr id="121" name="Google Shape;121;p19"/>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19"/>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19"/>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19"/>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5" name="Shape 125"/>
        <p:cNvGrpSpPr/>
        <p:nvPr/>
      </p:nvGrpSpPr>
      <p:grpSpPr>
        <a:xfrm>
          <a:off x="0" y="0"/>
          <a:ext cx="0" cy="0"/>
          <a:chOff x="0" y="0"/>
          <a:chExt cx="0" cy="0"/>
        </a:xfrm>
      </p:grpSpPr>
      <p:sp>
        <p:nvSpPr>
          <p:cNvPr id="126" name="Google Shape;126;p20"/>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0"/>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0"/>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629841" y="457200"/>
            <a:ext cx="29490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21"/>
          <p:cNvSpPr txBox="1"/>
          <p:nvPr>
            <p:ph idx="1" type="body"/>
          </p:nvPr>
        </p:nvSpPr>
        <p:spPr>
          <a:xfrm>
            <a:off x="3887391" y="987425"/>
            <a:ext cx="46293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32" name="Google Shape;132;p21"/>
          <p:cNvSpPr txBox="1"/>
          <p:nvPr>
            <p:ph idx="2" type="body"/>
          </p:nvPr>
        </p:nvSpPr>
        <p:spPr>
          <a:xfrm>
            <a:off x="629841" y="2057400"/>
            <a:ext cx="29490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33" name="Google Shape;133;p21"/>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21"/>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1"/>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629841" y="457200"/>
            <a:ext cx="29490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22"/>
          <p:cNvSpPr/>
          <p:nvPr>
            <p:ph idx="2" type="pic"/>
          </p:nvPr>
        </p:nvSpPr>
        <p:spPr>
          <a:xfrm>
            <a:off x="3887391" y="987425"/>
            <a:ext cx="46293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9" name="Google Shape;139;p22"/>
          <p:cNvSpPr txBox="1"/>
          <p:nvPr>
            <p:ph idx="1" type="body"/>
          </p:nvPr>
        </p:nvSpPr>
        <p:spPr>
          <a:xfrm>
            <a:off x="629841" y="2057400"/>
            <a:ext cx="29490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0" name="Google Shape;140;p22"/>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22"/>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22"/>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3"/>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6" name="Google Shape;146;p23"/>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23"/>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23"/>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4623600" y="2285275"/>
            <a:ext cx="5811900" cy="1971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24"/>
          <p:cNvSpPr txBox="1"/>
          <p:nvPr>
            <p:ph idx="1" type="body"/>
          </p:nvPr>
        </p:nvSpPr>
        <p:spPr>
          <a:xfrm rot="5400000">
            <a:off x="623025" y="370675"/>
            <a:ext cx="58119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2" name="Google Shape;152;p24"/>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p24"/>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24"/>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2" name="Google Shape;82;p13"/>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628650" y="6356350"/>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3028950" y="6356350"/>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5.png"/><Relationship Id="rId4" Type="http://schemas.openxmlformats.org/officeDocument/2006/relationships/image" Target="../media/image24.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20.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2.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62.png"/><Relationship Id="rId5" Type="http://schemas.openxmlformats.org/officeDocument/2006/relationships/image" Target="../media/image44.png"/><Relationship Id="rId6"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2.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8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6.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54.png"/><Relationship Id="rId5"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3.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3.png"/><Relationship Id="rId13" Type="http://schemas.openxmlformats.org/officeDocument/2006/relationships/image" Target="../media/image2.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2.png"/><Relationship Id="rId4" Type="http://schemas.openxmlformats.org/officeDocument/2006/relationships/image" Target="../media/image3.png"/><Relationship Id="rId9" Type="http://schemas.openxmlformats.org/officeDocument/2006/relationships/image" Target="../media/image19.png"/><Relationship Id="rId15" Type="http://schemas.openxmlformats.org/officeDocument/2006/relationships/image" Target="../media/image6.png"/><Relationship Id="rId14" Type="http://schemas.openxmlformats.org/officeDocument/2006/relationships/image" Target="../media/image4.png"/><Relationship Id="rId17" Type="http://schemas.openxmlformats.org/officeDocument/2006/relationships/image" Target="../media/image5.png"/><Relationship Id="rId16" Type="http://schemas.openxmlformats.org/officeDocument/2006/relationships/image" Target="../media/image9.png"/><Relationship Id="rId5" Type="http://schemas.openxmlformats.org/officeDocument/2006/relationships/image" Target="../media/image30.png"/><Relationship Id="rId6" Type="http://schemas.openxmlformats.org/officeDocument/2006/relationships/image" Target="../media/image111.png"/><Relationship Id="rId7" Type="http://schemas.openxmlformats.org/officeDocument/2006/relationships/image" Target="../media/image14.png"/><Relationship Id="rId8"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06.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67.png"/><Relationship Id="rId4" Type="http://schemas.openxmlformats.org/officeDocument/2006/relationships/image" Target="../media/image72.png"/><Relationship Id="rId5"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0.png"/><Relationship Id="rId4" Type="http://schemas.openxmlformats.org/officeDocument/2006/relationships/image" Target="../media/image46.png"/><Relationship Id="rId5" Type="http://schemas.openxmlformats.org/officeDocument/2006/relationships/image" Target="../media/image12.png"/><Relationship Id="rId6"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69.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68.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78.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78.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9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95.png"/><Relationship Id="rId4" Type="http://schemas.openxmlformats.org/officeDocument/2006/relationships/image" Target="../media/image85.png"/><Relationship Id="rId5"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8.png"/><Relationship Id="rId7"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89.png"/><Relationship Id="rId4" Type="http://schemas.openxmlformats.org/officeDocument/2006/relationships/image" Target="../media/image80.png"/><Relationship Id="rId5"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81.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81.png"/><Relationship Id="rId4" Type="http://schemas.openxmlformats.org/officeDocument/2006/relationships/image" Target="../media/image84.png"/><Relationship Id="rId5" Type="http://schemas.openxmlformats.org/officeDocument/2006/relationships/image" Target="../media/image100.png"/><Relationship Id="rId6"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02.png"/><Relationship Id="rId4" Type="http://schemas.openxmlformats.org/officeDocument/2006/relationships/image" Target="../media/image86.png"/><Relationship Id="rId5" Type="http://schemas.openxmlformats.org/officeDocument/2006/relationships/image" Target="../media/image88.png"/><Relationship Id="rId6" Type="http://schemas.openxmlformats.org/officeDocument/2006/relationships/image" Target="../media/image8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9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68.pn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91.png"/><Relationship Id="rId4" Type="http://schemas.openxmlformats.org/officeDocument/2006/relationships/image" Target="../media/image94.png"/><Relationship Id="rId5"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93.png"/><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68.png"/><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68.png"/><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p25"/>
          <p:cNvPicPr preferRelativeResize="0"/>
          <p:nvPr/>
        </p:nvPicPr>
        <p:blipFill>
          <a:blip r:embed="rId3">
            <a:alphaModFix amt="38000"/>
          </a:blip>
          <a:stretch>
            <a:fillRect/>
          </a:stretch>
        </p:blipFill>
        <p:spPr>
          <a:xfrm>
            <a:off x="14813" y="0"/>
            <a:ext cx="9114376" cy="6858000"/>
          </a:xfrm>
          <a:prstGeom prst="rect">
            <a:avLst/>
          </a:prstGeom>
          <a:noFill/>
          <a:ln>
            <a:noFill/>
          </a:ln>
        </p:spPr>
      </p:pic>
      <p:sp>
        <p:nvSpPr>
          <p:cNvPr id="160" name="Google Shape;160;p25"/>
          <p:cNvSpPr txBox="1"/>
          <p:nvPr/>
        </p:nvSpPr>
        <p:spPr>
          <a:xfrm>
            <a:off x="2063125" y="-91350"/>
            <a:ext cx="5631900" cy="58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073763"/>
                </a:solidFill>
              </a:rPr>
              <a:t>Module 6: </a:t>
            </a:r>
            <a:r>
              <a:rPr b="1" lang="en-US" sz="3000">
                <a:solidFill>
                  <a:srgbClr val="073763"/>
                </a:solidFill>
              </a:rPr>
              <a:t>GSEA Lecture </a:t>
            </a:r>
            <a:r>
              <a:rPr b="1" lang="en-US" sz="2400">
                <a:solidFill>
                  <a:srgbClr val="073763"/>
                </a:solidFill>
              </a:rPr>
              <a:t>BIOM262</a:t>
            </a:r>
            <a:r>
              <a:rPr b="1" lang="en-US" sz="1800">
                <a:solidFill>
                  <a:srgbClr val="073763"/>
                </a:solidFill>
              </a:rPr>
              <a:t> </a:t>
            </a:r>
            <a:endParaRPr b="1" sz="1800">
              <a:solidFill>
                <a:srgbClr val="073763"/>
              </a:solidFill>
            </a:endParaRPr>
          </a:p>
          <a:p>
            <a:pPr indent="0" lvl="0" marL="0" rtl="0" algn="ctr">
              <a:spcBef>
                <a:spcPts val="0"/>
              </a:spcBef>
              <a:spcAft>
                <a:spcPts val="0"/>
              </a:spcAft>
              <a:buNone/>
            </a:pPr>
            <a:r>
              <a:rPr b="1" lang="en-US">
                <a:solidFill>
                  <a:srgbClr val="073763"/>
                </a:solidFill>
              </a:rPr>
              <a:t>Feb 11-13 2020</a:t>
            </a:r>
            <a:endParaRPr b="1">
              <a:solidFill>
                <a:srgbClr val="073763"/>
              </a:solidFill>
            </a:endParaRPr>
          </a:p>
          <a:p>
            <a:pPr indent="0" lvl="0" marL="0" rtl="0" algn="ctr">
              <a:lnSpc>
                <a:spcPct val="115000"/>
              </a:lnSpc>
              <a:spcBef>
                <a:spcPts val="0"/>
              </a:spcBef>
              <a:spcAft>
                <a:spcPts val="0"/>
              </a:spcAft>
              <a:buNone/>
            </a:pPr>
            <a:r>
              <a:t/>
            </a:r>
            <a:endParaRPr b="1" sz="1800">
              <a:solidFill>
                <a:srgbClr val="073763"/>
              </a:solidFill>
            </a:endParaRPr>
          </a:p>
          <a:p>
            <a:pPr indent="0" lvl="0" marL="0" rtl="0" algn="ctr">
              <a:lnSpc>
                <a:spcPct val="115000"/>
              </a:lnSpc>
              <a:spcBef>
                <a:spcPts val="0"/>
              </a:spcBef>
              <a:spcAft>
                <a:spcPts val="0"/>
              </a:spcAft>
              <a:buNone/>
            </a:pPr>
            <a:r>
              <a:rPr b="1" lang="en-US" sz="1800">
                <a:solidFill>
                  <a:srgbClr val="073763"/>
                </a:solidFill>
              </a:rPr>
              <a:t>Pablo Tamayo</a:t>
            </a:r>
            <a:endParaRPr b="1" sz="1800">
              <a:solidFill>
                <a:srgbClr val="073763"/>
              </a:solidFill>
            </a:endParaRPr>
          </a:p>
          <a:p>
            <a:pPr indent="0" lvl="0" marL="0" rtl="0" algn="ctr">
              <a:lnSpc>
                <a:spcPct val="115000"/>
              </a:lnSpc>
              <a:spcBef>
                <a:spcPts val="0"/>
              </a:spcBef>
              <a:spcAft>
                <a:spcPts val="0"/>
              </a:spcAft>
              <a:buNone/>
            </a:pPr>
            <a:r>
              <a:rPr b="1" lang="en-US" sz="800">
                <a:solidFill>
                  <a:srgbClr val="073763"/>
                </a:solidFill>
              </a:rPr>
              <a:t>Director, UCSD Center for Cancer Target Discovery and Development (CTD2)</a:t>
            </a:r>
            <a:endParaRPr b="1" sz="800">
              <a:solidFill>
                <a:srgbClr val="073763"/>
              </a:solidFill>
            </a:endParaRPr>
          </a:p>
          <a:p>
            <a:pPr indent="0" lvl="0" marL="0" rtl="0" algn="ctr">
              <a:lnSpc>
                <a:spcPct val="115000"/>
              </a:lnSpc>
              <a:spcBef>
                <a:spcPts val="0"/>
              </a:spcBef>
              <a:spcAft>
                <a:spcPts val="0"/>
              </a:spcAft>
              <a:buNone/>
            </a:pPr>
            <a:r>
              <a:rPr b="1" lang="en-US" sz="800">
                <a:solidFill>
                  <a:srgbClr val="073763"/>
                </a:solidFill>
              </a:rPr>
              <a:t>Head, Computational Cancer Analysis Laboratory (CCAL)</a:t>
            </a:r>
            <a:endParaRPr b="1" sz="800">
              <a:solidFill>
                <a:srgbClr val="073763"/>
              </a:solidFill>
            </a:endParaRPr>
          </a:p>
          <a:p>
            <a:pPr indent="0" lvl="0" marL="0" rtl="0" algn="ctr">
              <a:lnSpc>
                <a:spcPct val="115000"/>
              </a:lnSpc>
              <a:spcBef>
                <a:spcPts val="0"/>
              </a:spcBef>
              <a:spcAft>
                <a:spcPts val="0"/>
              </a:spcAft>
              <a:buNone/>
            </a:pPr>
            <a:r>
              <a:rPr b="1" lang="en-US" sz="800">
                <a:solidFill>
                  <a:srgbClr val="073763"/>
                </a:solidFill>
              </a:rPr>
              <a:t>Co-Leader, California Initiative to Advance Precision Medicine UCSD project.</a:t>
            </a:r>
            <a:endParaRPr b="1" sz="800">
              <a:solidFill>
                <a:srgbClr val="073763"/>
              </a:solidFill>
            </a:endParaRPr>
          </a:p>
          <a:p>
            <a:pPr indent="0" lvl="0" marL="0" rtl="0" algn="ctr">
              <a:lnSpc>
                <a:spcPct val="115000"/>
              </a:lnSpc>
              <a:spcBef>
                <a:spcPts val="0"/>
              </a:spcBef>
              <a:spcAft>
                <a:spcPts val="0"/>
              </a:spcAft>
              <a:buNone/>
            </a:pPr>
            <a:r>
              <a:rPr b="1" lang="en-US" sz="800">
                <a:solidFill>
                  <a:srgbClr val="073763"/>
                </a:solidFill>
              </a:rPr>
              <a:t>Co-Director, Genomics and Computational Biology Shared Resource (GCBSR)</a:t>
            </a:r>
            <a:endParaRPr b="1" sz="800">
              <a:solidFill>
                <a:srgbClr val="073763"/>
              </a:solidFill>
            </a:endParaRPr>
          </a:p>
          <a:p>
            <a:pPr indent="0" lvl="0" marL="0" rtl="0" algn="ctr">
              <a:lnSpc>
                <a:spcPct val="115000"/>
              </a:lnSpc>
              <a:spcBef>
                <a:spcPts val="0"/>
              </a:spcBef>
              <a:spcAft>
                <a:spcPts val="0"/>
              </a:spcAft>
              <a:buNone/>
            </a:pPr>
            <a:r>
              <a:rPr b="1" lang="en-US" sz="800">
                <a:solidFill>
                  <a:srgbClr val="073763"/>
                </a:solidFill>
              </a:rPr>
              <a:t>Professor, Division of Medical Genetics, UC San Diego School of Medicine</a:t>
            </a:r>
            <a:endParaRPr b="1" sz="800">
              <a:solidFill>
                <a:srgbClr val="073763"/>
              </a:solidFill>
            </a:endParaRPr>
          </a:p>
          <a:p>
            <a:pPr indent="0" lvl="0" marL="0" rtl="0" algn="ctr">
              <a:lnSpc>
                <a:spcPct val="115000"/>
              </a:lnSpc>
              <a:spcBef>
                <a:spcPts val="0"/>
              </a:spcBef>
              <a:spcAft>
                <a:spcPts val="0"/>
              </a:spcAft>
              <a:buNone/>
            </a:pPr>
            <a:r>
              <a:rPr b="1" lang="en-US" sz="800">
                <a:solidFill>
                  <a:srgbClr val="073763"/>
                </a:solidFill>
              </a:rPr>
              <a:t>Visiting Scientist, Cancer Program, Broad Institute of MIT/Harvard</a:t>
            </a:r>
            <a:endParaRPr b="1" sz="800">
              <a:solidFill>
                <a:srgbClr val="073763"/>
              </a:solidFill>
            </a:endParaRPr>
          </a:p>
          <a:p>
            <a:pPr indent="0" lvl="0" marL="0" rtl="0" algn="ctr">
              <a:lnSpc>
                <a:spcPct val="115000"/>
              </a:lnSpc>
              <a:spcBef>
                <a:spcPts val="0"/>
              </a:spcBef>
              <a:spcAft>
                <a:spcPts val="0"/>
              </a:spcAft>
              <a:buNone/>
            </a:pPr>
            <a:r>
              <a:t/>
            </a:r>
            <a:endParaRPr b="1" sz="1800">
              <a:solidFill>
                <a:srgbClr val="073763"/>
              </a:solidFill>
            </a:endParaRPr>
          </a:p>
          <a:p>
            <a:pPr indent="0" lvl="0" marL="0" rtl="0" algn="ctr">
              <a:lnSpc>
                <a:spcPct val="115000"/>
              </a:lnSpc>
              <a:spcBef>
                <a:spcPts val="0"/>
              </a:spcBef>
              <a:spcAft>
                <a:spcPts val="0"/>
              </a:spcAft>
              <a:buNone/>
            </a:pPr>
            <a:r>
              <a:rPr b="1" lang="en-US" sz="1800">
                <a:solidFill>
                  <a:srgbClr val="073763"/>
                </a:solidFill>
              </a:rPr>
              <a:t>William Kim</a:t>
            </a:r>
            <a:endParaRPr b="1" sz="1800">
              <a:solidFill>
                <a:srgbClr val="073763"/>
              </a:solidFill>
            </a:endParaRPr>
          </a:p>
          <a:p>
            <a:pPr indent="0" lvl="0" marL="0" rtl="0" algn="ctr">
              <a:lnSpc>
                <a:spcPct val="115000"/>
              </a:lnSpc>
              <a:spcBef>
                <a:spcPts val="0"/>
              </a:spcBef>
              <a:spcAft>
                <a:spcPts val="0"/>
              </a:spcAft>
              <a:buClr>
                <a:schemeClr val="dk1"/>
              </a:buClr>
              <a:buSzPts val="1100"/>
              <a:buFont typeface="Arial"/>
              <a:buNone/>
            </a:pPr>
            <a:r>
              <a:rPr b="1" lang="en-US" sz="800">
                <a:solidFill>
                  <a:srgbClr val="073763"/>
                </a:solidFill>
              </a:rPr>
              <a:t>Co-Director, UCSD Center for Cancer Target Discovery and Development (CTD2)</a:t>
            </a:r>
            <a:endParaRPr b="1" sz="800">
              <a:solidFill>
                <a:srgbClr val="073763"/>
              </a:solidFill>
            </a:endParaRPr>
          </a:p>
          <a:p>
            <a:pPr indent="0" lvl="0" marL="0" rtl="0" algn="ctr">
              <a:lnSpc>
                <a:spcPct val="115000"/>
              </a:lnSpc>
              <a:spcBef>
                <a:spcPts val="0"/>
              </a:spcBef>
              <a:spcAft>
                <a:spcPts val="0"/>
              </a:spcAft>
              <a:buClr>
                <a:schemeClr val="dk1"/>
              </a:buClr>
              <a:buSzPts val="1100"/>
              <a:buFont typeface="Arial"/>
              <a:buNone/>
            </a:pPr>
            <a:r>
              <a:rPr b="1" lang="en-US" sz="800">
                <a:solidFill>
                  <a:srgbClr val="073763"/>
                </a:solidFill>
              </a:rPr>
              <a:t>Member, Computational Cancer Analysis Laboratory (CCAL)</a:t>
            </a:r>
            <a:endParaRPr b="1" sz="800">
              <a:solidFill>
                <a:srgbClr val="073763"/>
              </a:solidFill>
            </a:endParaRPr>
          </a:p>
          <a:p>
            <a:pPr indent="0" lvl="0" marL="0" rtl="0" algn="ctr">
              <a:lnSpc>
                <a:spcPct val="115000"/>
              </a:lnSpc>
              <a:spcBef>
                <a:spcPts val="0"/>
              </a:spcBef>
              <a:spcAft>
                <a:spcPts val="0"/>
              </a:spcAft>
              <a:buClr>
                <a:schemeClr val="dk1"/>
              </a:buClr>
              <a:buSzPts val="1100"/>
              <a:buFont typeface="Arial"/>
              <a:buNone/>
            </a:pPr>
            <a:r>
              <a:rPr b="1" lang="en-US" sz="800">
                <a:solidFill>
                  <a:srgbClr val="073763"/>
                </a:solidFill>
              </a:rPr>
              <a:t>Co-Leader, California Initiative to Advance Precision Medicine UCSD project.</a:t>
            </a:r>
            <a:endParaRPr b="1" sz="800">
              <a:solidFill>
                <a:srgbClr val="073763"/>
              </a:solidFill>
            </a:endParaRPr>
          </a:p>
          <a:p>
            <a:pPr indent="0" lvl="0" marL="0" rtl="0" algn="ctr">
              <a:lnSpc>
                <a:spcPct val="115000"/>
              </a:lnSpc>
              <a:spcBef>
                <a:spcPts val="0"/>
              </a:spcBef>
              <a:spcAft>
                <a:spcPts val="0"/>
              </a:spcAft>
              <a:buClr>
                <a:schemeClr val="dk1"/>
              </a:buClr>
              <a:buSzPts val="1100"/>
              <a:buFont typeface="Arial"/>
              <a:buNone/>
            </a:pPr>
            <a:r>
              <a:rPr b="1" lang="en-US" sz="800">
                <a:solidFill>
                  <a:srgbClr val="073763"/>
                </a:solidFill>
              </a:rPr>
              <a:t>Assistant Professor, Division of Medical Genetics, UC San Diego School of Medicine</a:t>
            </a:r>
            <a:endParaRPr b="1" sz="800">
              <a:solidFill>
                <a:srgbClr val="073763"/>
              </a:solidFill>
            </a:endParaRPr>
          </a:p>
          <a:p>
            <a:pPr indent="0" lvl="0" marL="0" rtl="0" algn="ctr">
              <a:lnSpc>
                <a:spcPct val="115000"/>
              </a:lnSpc>
              <a:spcBef>
                <a:spcPts val="0"/>
              </a:spcBef>
              <a:spcAft>
                <a:spcPts val="0"/>
              </a:spcAft>
              <a:buClr>
                <a:schemeClr val="dk1"/>
              </a:buClr>
              <a:buSzPts val="1100"/>
              <a:buFont typeface="Arial"/>
              <a:buNone/>
            </a:pPr>
            <a:r>
              <a:rPr b="1" lang="en-US" sz="800">
                <a:solidFill>
                  <a:srgbClr val="073763"/>
                </a:solidFill>
              </a:rPr>
              <a:t>Visiting Scientist, Cancer Program, Broad Institute of MIT/Harvard</a:t>
            </a:r>
            <a:endParaRPr b="1" sz="800">
              <a:solidFill>
                <a:srgbClr val="073763"/>
              </a:solidFill>
            </a:endParaRPr>
          </a:p>
          <a:p>
            <a:pPr indent="0" lvl="0" marL="0" rtl="0" algn="ctr">
              <a:lnSpc>
                <a:spcPct val="115000"/>
              </a:lnSpc>
              <a:spcBef>
                <a:spcPts val="0"/>
              </a:spcBef>
              <a:spcAft>
                <a:spcPts val="0"/>
              </a:spcAft>
              <a:buNone/>
            </a:pPr>
            <a:r>
              <a:t/>
            </a:r>
            <a:endParaRPr b="1" sz="1800">
              <a:solidFill>
                <a:srgbClr val="073763"/>
              </a:solidFill>
            </a:endParaRPr>
          </a:p>
          <a:p>
            <a:pPr indent="0" lvl="0" marL="0" rtl="0" algn="ctr">
              <a:lnSpc>
                <a:spcPct val="115000"/>
              </a:lnSpc>
              <a:spcBef>
                <a:spcPts val="0"/>
              </a:spcBef>
              <a:spcAft>
                <a:spcPts val="0"/>
              </a:spcAft>
              <a:buNone/>
            </a:pPr>
            <a:r>
              <a:rPr b="1" lang="en-US" sz="1800">
                <a:solidFill>
                  <a:srgbClr val="073763"/>
                </a:solidFill>
              </a:rPr>
              <a:t>Anthony Castanza</a:t>
            </a:r>
            <a:endParaRPr b="1" sz="1800">
              <a:solidFill>
                <a:srgbClr val="073763"/>
              </a:solidFill>
            </a:endParaRPr>
          </a:p>
          <a:p>
            <a:pPr indent="0" lvl="0" marL="0" rtl="0" algn="ctr">
              <a:lnSpc>
                <a:spcPct val="115000"/>
              </a:lnSpc>
              <a:spcBef>
                <a:spcPts val="0"/>
              </a:spcBef>
              <a:spcAft>
                <a:spcPts val="0"/>
              </a:spcAft>
              <a:buNone/>
            </a:pPr>
            <a:r>
              <a:rPr b="1" lang="en-US" sz="800">
                <a:solidFill>
                  <a:srgbClr val="073763"/>
                </a:solidFill>
              </a:rPr>
              <a:t>Curator, Molecular Signatures Database</a:t>
            </a:r>
            <a:endParaRPr b="1" sz="800">
              <a:solidFill>
                <a:srgbClr val="073763"/>
              </a:solidFill>
            </a:endParaRPr>
          </a:p>
          <a:p>
            <a:pPr indent="0" lvl="0" marL="0" rtl="0" algn="ctr">
              <a:lnSpc>
                <a:spcPct val="115000"/>
              </a:lnSpc>
              <a:spcBef>
                <a:spcPts val="0"/>
              </a:spcBef>
              <a:spcAft>
                <a:spcPts val="0"/>
              </a:spcAft>
              <a:buNone/>
            </a:pPr>
            <a:r>
              <a:rPr b="1" lang="en-US" sz="800">
                <a:solidFill>
                  <a:srgbClr val="073763"/>
                </a:solidFill>
              </a:rPr>
              <a:t>Mesirov Lab, Department of Medicine</a:t>
            </a:r>
            <a:endParaRPr b="1" sz="800">
              <a:solidFill>
                <a:srgbClr val="073763"/>
              </a:solidFill>
            </a:endParaRPr>
          </a:p>
          <a:p>
            <a:pPr indent="0" lvl="0" marL="0" rtl="0" algn="ctr">
              <a:lnSpc>
                <a:spcPct val="115000"/>
              </a:lnSpc>
              <a:spcBef>
                <a:spcPts val="0"/>
              </a:spcBef>
              <a:spcAft>
                <a:spcPts val="0"/>
              </a:spcAft>
              <a:buNone/>
            </a:pPr>
            <a:r>
              <a:rPr b="1" lang="en-US" sz="800">
                <a:solidFill>
                  <a:srgbClr val="073763"/>
                </a:solidFill>
              </a:rPr>
              <a:t>University of California, San Diego</a:t>
            </a:r>
            <a:endParaRPr b="1" sz="800">
              <a:solidFill>
                <a:srgbClr val="073763"/>
              </a:solidFill>
            </a:endParaRPr>
          </a:p>
          <a:p>
            <a:pPr indent="0" lvl="0" marL="0" rtl="0" algn="ctr">
              <a:lnSpc>
                <a:spcPct val="115000"/>
              </a:lnSpc>
              <a:spcBef>
                <a:spcPts val="0"/>
              </a:spcBef>
              <a:spcAft>
                <a:spcPts val="0"/>
              </a:spcAft>
              <a:buNone/>
            </a:pPr>
            <a:r>
              <a:t/>
            </a:r>
            <a:endParaRPr b="1" sz="1800">
              <a:solidFill>
                <a:srgbClr val="073763"/>
              </a:solidFill>
            </a:endParaRPr>
          </a:p>
          <a:p>
            <a:pPr indent="0" lvl="0" marL="0" rtl="0" algn="ctr">
              <a:lnSpc>
                <a:spcPct val="115000"/>
              </a:lnSpc>
              <a:spcBef>
                <a:spcPts val="0"/>
              </a:spcBef>
              <a:spcAft>
                <a:spcPts val="0"/>
              </a:spcAft>
              <a:buNone/>
            </a:pPr>
            <a:r>
              <a:rPr b="1" lang="en-US" sz="1800">
                <a:solidFill>
                  <a:srgbClr val="073763"/>
                </a:solidFill>
              </a:rPr>
              <a:t>Michael Reich</a:t>
            </a:r>
            <a:endParaRPr b="1" sz="1800">
              <a:solidFill>
                <a:srgbClr val="073763"/>
              </a:solidFill>
            </a:endParaRPr>
          </a:p>
          <a:p>
            <a:pPr indent="0" lvl="0" marL="0" rtl="0" algn="ctr">
              <a:lnSpc>
                <a:spcPct val="115000"/>
              </a:lnSpc>
              <a:spcBef>
                <a:spcPts val="0"/>
              </a:spcBef>
              <a:spcAft>
                <a:spcPts val="0"/>
              </a:spcAft>
              <a:buNone/>
            </a:pPr>
            <a:r>
              <a:rPr b="1" lang="en-US" sz="800">
                <a:solidFill>
                  <a:srgbClr val="073763"/>
                </a:solidFill>
              </a:rPr>
              <a:t>Assistant Director of Bioinformatics</a:t>
            </a:r>
            <a:endParaRPr b="1" sz="800">
              <a:solidFill>
                <a:srgbClr val="073763"/>
              </a:solidFill>
            </a:endParaRPr>
          </a:p>
          <a:p>
            <a:pPr indent="0" lvl="0" marL="0" rtl="0" algn="ctr">
              <a:lnSpc>
                <a:spcPct val="115000"/>
              </a:lnSpc>
              <a:spcBef>
                <a:spcPts val="0"/>
              </a:spcBef>
              <a:spcAft>
                <a:spcPts val="0"/>
              </a:spcAft>
              <a:buClr>
                <a:schemeClr val="dk1"/>
              </a:buClr>
              <a:buSzPts val="1100"/>
              <a:buFont typeface="Arial"/>
              <a:buNone/>
            </a:pPr>
            <a:r>
              <a:rPr b="1" lang="en-US" sz="800">
                <a:solidFill>
                  <a:srgbClr val="073763"/>
                </a:solidFill>
              </a:rPr>
              <a:t>Mesirov Lab, Department of Medicine</a:t>
            </a:r>
            <a:endParaRPr b="1" sz="800">
              <a:solidFill>
                <a:srgbClr val="073763"/>
              </a:solidFill>
            </a:endParaRPr>
          </a:p>
          <a:p>
            <a:pPr indent="0" lvl="0" marL="0" rtl="0" algn="ctr">
              <a:lnSpc>
                <a:spcPct val="115000"/>
              </a:lnSpc>
              <a:spcBef>
                <a:spcPts val="0"/>
              </a:spcBef>
              <a:spcAft>
                <a:spcPts val="0"/>
              </a:spcAft>
              <a:buNone/>
            </a:pPr>
            <a:r>
              <a:rPr b="1" lang="en-US" sz="800">
                <a:solidFill>
                  <a:srgbClr val="073763"/>
                </a:solidFill>
              </a:rPr>
              <a:t>University of California, San Diego</a:t>
            </a:r>
            <a:endParaRPr b="1" sz="800">
              <a:solidFill>
                <a:srgbClr val="073763"/>
              </a:solidFill>
            </a:endParaRPr>
          </a:p>
        </p:txBody>
      </p:sp>
      <p:pic>
        <p:nvPicPr>
          <p:cNvPr id="161" name="Google Shape;161;p25"/>
          <p:cNvPicPr preferRelativeResize="0"/>
          <p:nvPr/>
        </p:nvPicPr>
        <p:blipFill rotWithShape="1">
          <a:blip r:embed="rId4">
            <a:alphaModFix/>
          </a:blip>
          <a:srcRect b="0" l="0" r="0" t="40807"/>
          <a:stretch/>
        </p:blipFill>
        <p:spPr>
          <a:xfrm>
            <a:off x="230799" y="2247900"/>
            <a:ext cx="1649424" cy="400975"/>
          </a:xfrm>
          <a:prstGeom prst="rect">
            <a:avLst/>
          </a:prstGeom>
          <a:noFill/>
          <a:ln>
            <a:noFill/>
          </a:ln>
        </p:spPr>
      </p:pic>
      <p:pic>
        <p:nvPicPr>
          <p:cNvPr id="162" name="Google Shape;162;p25"/>
          <p:cNvPicPr preferRelativeResize="0"/>
          <p:nvPr/>
        </p:nvPicPr>
        <p:blipFill rotWithShape="1">
          <a:blip r:embed="rId5">
            <a:alphaModFix/>
          </a:blip>
          <a:srcRect b="0" l="24448" r="0" t="0"/>
          <a:stretch/>
        </p:blipFill>
        <p:spPr>
          <a:xfrm>
            <a:off x="230800" y="3095400"/>
            <a:ext cx="1675517" cy="667200"/>
          </a:xfrm>
          <a:prstGeom prst="rect">
            <a:avLst/>
          </a:prstGeom>
          <a:noFill/>
          <a:ln>
            <a:noFill/>
          </a:ln>
        </p:spPr>
      </p:pic>
      <p:pic>
        <p:nvPicPr>
          <p:cNvPr id="163" name="Google Shape;163;p25"/>
          <p:cNvPicPr preferRelativeResize="0"/>
          <p:nvPr/>
        </p:nvPicPr>
        <p:blipFill>
          <a:blip r:embed="rId6">
            <a:alphaModFix/>
          </a:blip>
          <a:stretch>
            <a:fillRect/>
          </a:stretch>
        </p:blipFill>
        <p:spPr>
          <a:xfrm>
            <a:off x="123255" y="1261775"/>
            <a:ext cx="2636050" cy="613812"/>
          </a:xfrm>
          <a:prstGeom prst="rect">
            <a:avLst/>
          </a:prstGeom>
          <a:noFill/>
          <a:ln>
            <a:noFill/>
          </a:ln>
        </p:spPr>
      </p:pic>
      <p:pic>
        <p:nvPicPr>
          <p:cNvPr id="164" name="Google Shape;164;p25"/>
          <p:cNvPicPr preferRelativeResize="0"/>
          <p:nvPr/>
        </p:nvPicPr>
        <p:blipFill>
          <a:blip r:embed="rId7">
            <a:alphaModFix/>
          </a:blip>
          <a:stretch>
            <a:fillRect/>
          </a:stretch>
        </p:blipFill>
        <p:spPr>
          <a:xfrm>
            <a:off x="7103750" y="1801275"/>
            <a:ext cx="1820833" cy="613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4"/>
          <p:cNvSpPr txBox="1"/>
          <p:nvPr/>
        </p:nvSpPr>
        <p:spPr>
          <a:xfrm>
            <a:off x="957325" y="2205275"/>
            <a:ext cx="7140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333333"/>
                </a:solidFill>
                <a:highlight>
                  <a:srgbClr val="FFFFFF"/>
                </a:highlight>
                <a:latin typeface="Helvetica Neue"/>
                <a:ea typeface="Helvetica Neue"/>
                <a:cs typeface="Helvetica Neue"/>
                <a:sym typeface="Helvetica Neue"/>
              </a:rPr>
              <a:t>W</a:t>
            </a:r>
            <a:r>
              <a:rPr lang="en-US" sz="1800">
                <a:solidFill>
                  <a:srgbClr val="333333"/>
                </a:solidFill>
                <a:highlight>
                  <a:srgbClr val="FFFFFF"/>
                </a:highlight>
                <a:latin typeface="Helvetica Neue"/>
                <a:ea typeface="Helvetica Neue"/>
                <a:cs typeface="Helvetica Neue"/>
                <a:sym typeface="Helvetica Neue"/>
              </a:rPr>
              <a:t>e recently developed a method called Gene Set Enrichment Analysis (GSEA) that evaluates microarray data at the level of gene sets. The gene sets are defined based on prior biological knowledge, e.g., published information about biochemical pathways or coexpression in previous experiments. The goal of GSEA is to determine whether members of a gene set tend to occur toward the top (or bottom) of a gene list in which case the gene set is correlated with the phenotypic class distinction.</a:t>
            </a:r>
            <a:endParaRPr sz="1800"/>
          </a:p>
        </p:txBody>
      </p:sp>
      <p:sp>
        <p:nvSpPr>
          <p:cNvPr id="259" name="Google Shape;259;p34"/>
          <p:cNvSpPr txBox="1"/>
          <p:nvPr/>
        </p:nvSpPr>
        <p:spPr>
          <a:xfrm>
            <a:off x="1884050" y="4854950"/>
            <a:ext cx="5950200" cy="11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Subramanian A, Tamayo P, Mootha VK, Mukherjee S, Ebert BL, Gillette MA, Paulovich A, Pomeroy SL, Golub TR, Lander ES, Mesirov JP. Gene set enrichment analysis: a knowledge-based approach for interpreting genome-wide expression profiles. Proc Natl Acad Sci U S A. </a:t>
            </a:r>
            <a:r>
              <a:rPr b="1" i="1" lang="en-US" sz="1200"/>
              <a:t>2005 Oct 25</a:t>
            </a:r>
            <a:r>
              <a:rPr i="1" lang="en-US" sz="1200"/>
              <a:t>;102(43):15545-50.</a:t>
            </a:r>
            <a:endParaRPr i="1" sz="1200"/>
          </a:p>
        </p:txBody>
      </p:sp>
      <p:pic>
        <p:nvPicPr>
          <p:cNvPr id="260" name="Google Shape;260;p34"/>
          <p:cNvPicPr preferRelativeResize="0"/>
          <p:nvPr/>
        </p:nvPicPr>
        <p:blipFill>
          <a:blip r:embed="rId3">
            <a:alphaModFix/>
          </a:blip>
          <a:stretch>
            <a:fillRect/>
          </a:stretch>
        </p:blipFill>
        <p:spPr>
          <a:xfrm>
            <a:off x="699600" y="4670250"/>
            <a:ext cx="1148375" cy="1467675"/>
          </a:xfrm>
          <a:prstGeom prst="rect">
            <a:avLst/>
          </a:prstGeom>
          <a:noFill/>
          <a:ln>
            <a:noFill/>
          </a:ln>
        </p:spPr>
      </p:pic>
      <p:sp>
        <p:nvSpPr>
          <p:cNvPr id="261" name="Google Shape;261;p34"/>
          <p:cNvSpPr txBox="1"/>
          <p:nvPr/>
        </p:nvSpPr>
        <p:spPr>
          <a:xfrm>
            <a:off x="1223050" y="73525"/>
            <a:ext cx="6212100" cy="10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Calibri"/>
                <a:ea typeface="Calibri"/>
                <a:cs typeface="Calibri"/>
                <a:sym typeface="Calibri"/>
              </a:rPr>
              <a:t>The</a:t>
            </a:r>
            <a:r>
              <a:rPr b="1" lang="en-US" sz="3000">
                <a:latin typeface="Calibri"/>
                <a:ea typeface="Calibri"/>
                <a:cs typeface="Calibri"/>
                <a:sym typeface="Calibri"/>
              </a:rPr>
              <a:t> Standard GSEA</a:t>
            </a:r>
            <a:endParaRPr b="1" sz="3000">
              <a:latin typeface="Calibri"/>
              <a:ea typeface="Calibri"/>
              <a:cs typeface="Calibri"/>
              <a:sym typeface="Calibri"/>
            </a:endParaRPr>
          </a:p>
        </p:txBody>
      </p:sp>
      <p:pic>
        <p:nvPicPr>
          <p:cNvPr id="262" name="Google Shape;262;p34"/>
          <p:cNvPicPr preferRelativeResize="0"/>
          <p:nvPr/>
        </p:nvPicPr>
        <p:blipFill>
          <a:blip r:embed="rId4">
            <a:alphaModFix/>
          </a:blip>
          <a:stretch>
            <a:fillRect/>
          </a:stretch>
        </p:blipFill>
        <p:spPr>
          <a:xfrm>
            <a:off x="2409024" y="1274275"/>
            <a:ext cx="1333527" cy="703625"/>
          </a:xfrm>
          <a:prstGeom prst="rect">
            <a:avLst/>
          </a:prstGeom>
          <a:noFill/>
          <a:ln>
            <a:noFill/>
          </a:ln>
        </p:spPr>
      </p:pic>
      <p:pic>
        <p:nvPicPr>
          <p:cNvPr id="263" name="Google Shape;263;p34"/>
          <p:cNvPicPr preferRelativeResize="0"/>
          <p:nvPr/>
        </p:nvPicPr>
        <p:blipFill>
          <a:blip r:embed="rId5">
            <a:alphaModFix/>
          </a:blip>
          <a:stretch>
            <a:fillRect/>
          </a:stretch>
        </p:blipFill>
        <p:spPr>
          <a:xfrm>
            <a:off x="4718697" y="1419075"/>
            <a:ext cx="1861625" cy="57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35"/>
          <p:cNvPicPr preferRelativeResize="0"/>
          <p:nvPr/>
        </p:nvPicPr>
        <p:blipFill>
          <a:blip r:embed="rId3">
            <a:alphaModFix/>
          </a:blip>
          <a:stretch>
            <a:fillRect/>
          </a:stretch>
        </p:blipFill>
        <p:spPr>
          <a:xfrm>
            <a:off x="2876100" y="1643425"/>
            <a:ext cx="3601151" cy="2811224"/>
          </a:xfrm>
          <a:prstGeom prst="rect">
            <a:avLst/>
          </a:prstGeom>
          <a:noFill/>
          <a:ln>
            <a:noFill/>
          </a:ln>
        </p:spPr>
      </p:pic>
      <p:sp>
        <p:nvSpPr>
          <p:cNvPr id="269" name="Google Shape;269;p35"/>
          <p:cNvSpPr txBox="1"/>
          <p:nvPr/>
        </p:nvSpPr>
        <p:spPr>
          <a:xfrm>
            <a:off x="1710100" y="200700"/>
            <a:ext cx="60753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Since its release in 2005 GSEA/MSigDB have registered over 100,000 users worldwide and have been cited in over 10,000 papers</a:t>
            </a:r>
            <a:endParaRPr sz="2400">
              <a:latin typeface="Calibri"/>
              <a:ea typeface="Calibri"/>
              <a:cs typeface="Calibri"/>
              <a:sym typeface="Calibri"/>
            </a:endParaRPr>
          </a:p>
        </p:txBody>
      </p:sp>
      <p:pic>
        <p:nvPicPr>
          <p:cNvPr id="270" name="Google Shape;270;p35"/>
          <p:cNvPicPr preferRelativeResize="0"/>
          <p:nvPr/>
        </p:nvPicPr>
        <p:blipFill>
          <a:blip r:embed="rId4">
            <a:alphaModFix/>
          </a:blip>
          <a:stretch>
            <a:fillRect/>
          </a:stretch>
        </p:blipFill>
        <p:spPr>
          <a:xfrm>
            <a:off x="3063095" y="4705800"/>
            <a:ext cx="1550624" cy="1999800"/>
          </a:xfrm>
          <a:prstGeom prst="rect">
            <a:avLst/>
          </a:prstGeom>
          <a:noFill/>
          <a:ln>
            <a:noFill/>
          </a:ln>
        </p:spPr>
      </p:pic>
      <p:pic>
        <p:nvPicPr>
          <p:cNvPr id="271" name="Google Shape;271;p35"/>
          <p:cNvPicPr preferRelativeResize="0"/>
          <p:nvPr/>
        </p:nvPicPr>
        <p:blipFill>
          <a:blip r:embed="rId5">
            <a:alphaModFix/>
          </a:blip>
          <a:stretch>
            <a:fillRect/>
          </a:stretch>
        </p:blipFill>
        <p:spPr>
          <a:xfrm>
            <a:off x="4693583" y="4705800"/>
            <a:ext cx="1574262" cy="199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36"/>
          <p:cNvPicPr preferRelativeResize="0"/>
          <p:nvPr/>
        </p:nvPicPr>
        <p:blipFill>
          <a:blip r:embed="rId3">
            <a:alphaModFix/>
          </a:blip>
          <a:stretch>
            <a:fillRect/>
          </a:stretch>
        </p:blipFill>
        <p:spPr>
          <a:xfrm>
            <a:off x="3063625" y="1922625"/>
            <a:ext cx="2049775" cy="4515925"/>
          </a:xfrm>
          <a:prstGeom prst="rect">
            <a:avLst/>
          </a:prstGeom>
          <a:noFill/>
          <a:ln>
            <a:noFill/>
          </a:ln>
        </p:spPr>
      </p:pic>
      <p:pic>
        <p:nvPicPr>
          <p:cNvPr id="277" name="Google Shape;277;p36"/>
          <p:cNvPicPr preferRelativeResize="0"/>
          <p:nvPr/>
        </p:nvPicPr>
        <p:blipFill>
          <a:blip r:embed="rId4">
            <a:alphaModFix/>
          </a:blip>
          <a:stretch>
            <a:fillRect/>
          </a:stretch>
        </p:blipFill>
        <p:spPr>
          <a:xfrm>
            <a:off x="222375" y="448825"/>
            <a:ext cx="8839200" cy="12118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7"/>
          <p:cNvSpPr txBox="1"/>
          <p:nvPr/>
        </p:nvSpPr>
        <p:spPr>
          <a:xfrm>
            <a:off x="506400" y="2153225"/>
            <a:ext cx="8514000" cy="16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t>Algorithm / Statistical Test / Method</a:t>
            </a:r>
            <a:endParaRPr sz="3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38"/>
          <p:cNvPicPr preferRelativeResize="0"/>
          <p:nvPr/>
        </p:nvPicPr>
        <p:blipFill rotWithShape="1">
          <a:blip r:embed="rId3">
            <a:alphaModFix/>
          </a:blip>
          <a:srcRect b="43474" l="0" r="0" t="0"/>
          <a:stretch/>
        </p:blipFill>
        <p:spPr>
          <a:xfrm>
            <a:off x="4784325" y="859449"/>
            <a:ext cx="4299474" cy="5536501"/>
          </a:xfrm>
          <a:prstGeom prst="rect">
            <a:avLst/>
          </a:prstGeom>
          <a:noFill/>
          <a:ln>
            <a:noFill/>
          </a:ln>
        </p:spPr>
      </p:pic>
      <p:sp>
        <p:nvSpPr>
          <p:cNvPr id="288" name="Google Shape;288;p38"/>
          <p:cNvSpPr txBox="1"/>
          <p:nvPr/>
        </p:nvSpPr>
        <p:spPr>
          <a:xfrm>
            <a:off x="632150" y="1430800"/>
            <a:ext cx="32745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Set of Top 50 Differentially Expressed Genes between control cell lines and over-expression of the MYC oncogene</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289" name="Google Shape;289;p38"/>
          <p:cNvSpPr txBox="1"/>
          <p:nvPr/>
        </p:nvSpPr>
        <p:spPr>
          <a:xfrm>
            <a:off x="1301325" y="25"/>
            <a:ext cx="8064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rPr>
              <a:t>DGE Analysis: Overexpression of </a:t>
            </a:r>
            <a:r>
              <a:rPr b="1" lang="en-US" sz="2000">
                <a:solidFill>
                  <a:schemeClr val="dk1"/>
                </a:solidFill>
              </a:rPr>
              <a:t>the</a:t>
            </a:r>
            <a:r>
              <a:rPr b="1" lang="en-US" sz="2000">
                <a:solidFill>
                  <a:schemeClr val="dk1"/>
                </a:solidFill>
              </a:rPr>
              <a:t> MYC Oncogene</a:t>
            </a:r>
            <a:endParaRPr b="1" sz="2000">
              <a:solidFill>
                <a:schemeClr val="dk1"/>
              </a:solidFill>
            </a:endParaRPr>
          </a:p>
        </p:txBody>
      </p:sp>
      <p:sp>
        <p:nvSpPr>
          <p:cNvPr id="290" name="Google Shape;290;p38"/>
          <p:cNvSpPr txBox="1"/>
          <p:nvPr/>
        </p:nvSpPr>
        <p:spPr>
          <a:xfrm>
            <a:off x="202600" y="3727150"/>
            <a:ext cx="3778500" cy="7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Bild AH, Yao G, Chang JT, Wang Q, Potti A, Chasse D, Joshi MB, Harpole D, Lancaster JM, Berchuck A, Olson JA Jr, Marks JR, Dressman HK, West M, Nevins JR.  </a:t>
            </a:r>
            <a:r>
              <a:rPr i="1" lang="en-US" sz="1200"/>
              <a:t>Oncogenic pathway signatures in human cancers as a guide to targeted therapies.</a:t>
            </a:r>
            <a:endParaRPr i="1" sz="1200"/>
          </a:p>
          <a:p>
            <a:pPr indent="0" lvl="0" marL="0" rtl="0" algn="l">
              <a:spcBef>
                <a:spcPts val="0"/>
              </a:spcBef>
              <a:spcAft>
                <a:spcPts val="0"/>
              </a:spcAft>
              <a:buNone/>
            </a:pPr>
            <a:r>
              <a:rPr lang="en-US" sz="1200"/>
              <a:t>Nature. 2006 Jan 19;439(7074):353-7.</a:t>
            </a:r>
            <a:endParaRPr sz="1200"/>
          </a:p>
        </p:txBody>
      </p:sp>
      <p:pic>
        <p:nvPicPr>
          <p:cNvPr id="291" name="Google Shape;291;p38"/>
          <p:cNvPicPr preferRelativeResize="0"/>
          <p:nvPr/>
        </p:nvPicPr>
        <p:blipFill>
          <a:blip r:embed="rId4">
            <a:alphaModFix/>
          </a:blip>
          <a:stretch>
            <a:fillRect/>
          </a:stretch>
        </p:blipFill>
        <p:spPr>
          <a:xfrm>
            <a:off x="1955400" y="5112325"/>
            <a:ext cx="783750" cy="783750"/>
          </a:xfrm>
          <a:prstGeom prst="rect">
            <a:avLst/>
          </a:prstGeom>
          <a:noFill/>
          <a:ln>
            <a:noFill/>
          </a:ln>
        </p:spPr>
      </p:pic>
      <p:sp>
        <p:nvSpPr>
          <p:cNvPr id="292" name="Google Shape;292;p38"/>
          <p:cNvSpPr txBox="1"/>
          <p:nvPr/>
        </p:nvSpPr>
        <p:spPr>
          <a:xfrm>
            <a:off x="713350" y="5857975"/>
            <a:ext cx="2398500" cy="5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Andrea Bild                      </a:t>
            </a:r>
            <a:r>
              <a:rPr lang="en-US" sz="800"/>
              <a:t>Joseph R. Nevins</a:t>
            </a:r>
            <a:endParaRPr sz="800"/>
          </a:p>
        </p:txBody>
      </p:sp>
      <p:pic>
        <p:nvPicPr>
          <p:cNvPr id="293" name="Google Shape;293;p38"/>
          <p:cNvPicPr preferRelativeResize="0"/>
          <p:nvPr/>
        </p:nvPicPr>
        <p:blipFill>
          <a:blip r:embed="rId5">
            <a:alphaModFix/>
          </a:blip>
          <a:stretch>
            <a:fillRect/>
          </a:stretch>
        </p:blipFill>
        <p:spPr>
          <a:xfrm>
            <a:off x="1059200" y="6181025"/>
            <a:ext cx="1516225" cy="359775"/>
          </a:xfrm>
          <a:prstGeom prst="rect">
            <a:avLst/>
          </a:prstGeom>
          <a:noFill/>
          <a:ln>
            <a:noFill/>
          </a:ln>
        </p:spPr>
      </p:pic>
      <p:pic>
        <p:nvPicPr>
          <p:cNvPr id="294" name="Google Shape;294;p38"/>
          <p:cNvPicPr preferRelativeResize="0"/>
          <p:nvPr/>
        </p:nvPicPr>
        <p:blipFill>
          <a:blip r:embed="rId6">
            <a:alphaModFix/>
          </a:blip>
          <a:stretch>
            <a:fillRect/>
          </a:stretch>
        </p:blipFill>
        <p:spPr>
          <a:xfrm>
            <a:off x="685100" y="5112325"/>
            <a:ext cx="783750" cy="783750"/>
          </a:xfrm>
          <a:prstGeom prst="rect">
            <a:avLst/>
          </a:prstGeom>
          <a:noFill/>
          <a:ln>
            <a:noFill/>
          </a:ln>
        </p:spPr>
      </p:pic>
      <p:sp>
        <p:nvSpPr>
          <p:cNvPr id="295" name="Google Shape;295;p38"/>
          <p:cNvSpPr/>
          <p:nvPr/>
        </p:nvSpPr>
        <p:spPr>
          <a:xfrm>
            <a:off x="5145850" y="1793925"/>
            <a:ext cx="196800" cy="72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txBox="1"/>
          <p:nvPr/>
        </p:nvSpPr>
        <p:spPr>
          <a:xfrm>
            <a:off x="4572000" y="1606663"/>
            <a:ext cx="591300" cy="1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MYC </a:t>
            </a:r>
            <a:endParaRPr>
              <a:latin typeface="Calibri"/>
              <a:ea typeface="Calibri"/>
              <a:cs typeface="Calibri"/>
              <a:sym typeface="Calibri"/>
            </a:endParaRPr>
          </a:p>
        </p:txBody>
      </p:sp>
      <p:sp>
        <p:nvSpPr>
          <p:cNvPr id="297" name="Google Shape;297;p38"/>
          <p:cNvSpPr txBox="1"/>
          <p:nvPr/>
        </p:nvSpPr>
        <p:spPr>
          <a:xfrm>
            <a:off x="3442050" y="3309750"/>
            <a:ext cx="1432800" cy="1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Targets of MYC?</a:t>
            </a:r>
            <a:endParaRPr>
              <a:latin typeface="Calibri"/>
              <a:ea typeface="Calibri"/>
              <a:cs typeface="Calibri"/>
              <a:sym typeface="Calibri"/>
            </a:endParaRPr>
          </a:p>
        </p:txBody>
      </p:sp>
      <p:sp>
        <p:nvSpPr>
          <p:cNvPr id="298" name="Google Shape;298;p38"/>
          <p:cNvSpPr/>
          <p:nvPr/>
        </p:nvSpPr>
        <p:spPr>
          <a:xfrm>
            <a:off x="5093100" y="4653850"/>
            <a:ext cx="196800" cy="72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8"/>
          <p:cNvSpPr/>
          <p:nvPr/>
        </p:nvSpPr>
        <p:spPr>
          <a:xfrm>
            <a:off x="5145850" y="2999725"/>
            <a:ext cx="196800" cy="72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a:off x="4843825" y="2938400"/>
            <a:ext cx="155700" cy="1884600"/>
          </a:xfrm>
          <a:prstGeom prst="leftBrace">
            <a:avLst>
              <a:gd fmla="val 50000" name="adj1"/>
              <a:gd fmla="val 35012"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9"/>
          <p:cNvSpPr txBox="1"/>
          <p:nvPr/>
        </p:nvSpPr>
        <p:spPr>
          <a:xfrm>
            <a:off x="549150" y="681600"/>
            <a:ext cx="8315100" cy="52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highlight>
                <a:srgbClr val="FFFFFF"/>
              </a:highlight>
            </a:endParaRPr>
          </a:p>
          <a:p>
            <a:pPr indent="0" lvl="0" marL="0" rtl="0" algn="l">
              <a:lnSpc>
                <a:spcPct val="115000"/>
              </a:lnSpc>
              <a:spcBef>
                <a:spcPts val="1700"/>
              </a:spcBef>
              <a:spcAft>
                <a:spcPts val="0"/>
              </a:spcAft>
              <a:buNone/>
            </a:pPr>
            <a:r>
              <a:rPr lang="en-US">
                <a:highlight>
                  <a:srgbClr val="FFFFFF"/>
                </a:highlight>
              </a:rPr>
              <a:t>A common approach involves focusing on a handful of genes at the top and bottom of the</a:t>
            </a:r>
            <a:r>
              <a:rPr i="1" lang="en-US">
                <a:highlight>
                  <a:srgbClr val="FFFFFF"/>
                </a:highlight>
              </a:rPr>
              <a:t> gene list</a:t>
            </a:r>
            <a:r>
              <a:rPr lang="en-US">
                <a:highlight>
                  <a:srgbClr val="FFFFFF"/>
                </a:highlight>
              </a:rPr>
              <a:t> (i.e., those showing the largest difference) to discern telltale biological clues. This approach has a few major limitations.</a:t>
            </a:r>
            <a:endParaRPr>
              <a:highlight>
                <a:srgbClr val="FFFFFF"/>
              </a:highlight>
            </a:endParaRPr>
          </a:p>
          <a:p>
            <a:pPr indent="0" lvl="0" marL="0" rtl="0" algn="l">
              <a:lnSpc>
                <a:spcPct val="115000"/>
              </a:lnSpc>
              <a:spcBef>
                <a:spcPts val="1700"/>
              </a:spcBef>
              <a:spcAft>
                <a:spcPts val="0"/>
              </a:spcAft>
              <a:buNone/>
            </a:pPr>
            <a:r>
              <a:rPr lang="en-US">
                <a:highlight>
                  <a:srgbClr val="FFFFFF"/>
                </a:highlight>
              </a:rPr>
              <a:t>(</a:t>
            </a:r>
            <a:r>
              <a:rPr i="1" lang="en-US">
                <a:highlight>
                  <a:srgbClr val="FFFFFF"/>
                </a:highlight>
              </a:rPr>
              <a:t>i</a:t>
            </a:r>
            <a:r>
              <a:rPr lang="en-US">
                <a:highlight>
                  <a:srgbClr val="FFFFFF"/>
                </a:highlight>
              </a:rPr>
              <a:t>) After correcting for multiple hypotheses testing, </a:t>
            </a:r>
            <a:r>
              <a:rPr b="1" lang="en-US">
                <a:highlight>
                  <a:srgbClr val="FFFFFF"/>
                </a:highlight>
              </a:rPr>
              <a:t>no individual gene may meet the threshold for statistical significance,</a:t>
            </a:r>
            <a:r>
              <a:rPr lang="en-US">
                <a:highlight>
                  <a:srgbClr val="FFFFFF"/>
                </a:highlight>
              </a:rPr>
              <a:t> because the relevant biological differences are modest relative to the noise.</a:t>
            </a:r>
            <a:endParaRPr>
              <a:highlight>
                <a:srgbClr val="FFFFFF"/>
              </a:highlight>
            </a:endParaRPr>
          </a:p>
          <a:p>
            <a:pPr indent="0" lvl="0" marL="0" rtl="0" algn="l">
              <a:lnSpc>
                <a:spcPct val="115000"/>
              </a:lnSpc>
              <a:spcBef>
                <a:spcPts val="1700"/>
              </a:spcBef>
              <a:spcAft>
                <a:spcPts val="0"/>
              </a:spcAft>
              <a:buNone/>
            </a:pPr>
            <a:r>
              <a:rPr lang="en-US">
                <a:highlight>
                  <a:srgbClr val="FFFFFF"/>
                </a:highlight>
              </a:rPr>
              <a:t>(</a:t>
            </a:r>
            <a:r>
              <a:rPr i="1" lang="en-US">
                <a:highlight>
                  <a:srgbClr val="FFFFFF"/>
                </a:highlight>
              </a:rPr>
              <a:t>ii</a:t>
            </a:r>
            <a:r>
              <a:rPr lang="en-US">
                <a:highlight>
                  <a:srgbClr val="FFFFFF"/>
                </a:highlight>
              </a:rPr>
              <a:t>) Alternatively, </a:t>
            </a:r>
            <a:r>
              <a:rPr b="1" lang="en-US">
                <a:highlight>
                  <a:srgbClr val="FFFFFF"/>
                </a:highlight>
              </a:rPr>
              <a:t>one may be left with a long list of statistically significant genes without any unifying biological theme.</a:t>
            </a:r>
            <a:r>
              <a:rPr lang="en-US">
                <a:highlight>
                  <a:srgbClr val="FFFFFF"/>
                </a:highlight>
              </a:rPr>
              <a:t> Interpretation can be daunting and ad hoc, being dependent on a biologist's area of expertise and the urge to get a manuscript or grant proposal completed.</a:t>
            </a:r>
            <a:endParaRPr>
              <a:highlight>
                <a:srgbClr val="FFFFFF"/>
              </a:highlight>
            </a:endParaRPr>
          </a:p>
          <a:p>
            <a:pPr indent="0" lvl="0" marL="0" rtl="0" algn="l">
              <a:lnSpc>
                <a:spcPct val="115000"/>
              </a:lnSpc>
              <a:spcBef>
                <a:spcPts val="1700"/>
              </a:spcBef>
              <a:spcAft>
                <a:spcPts val="0"/>
              </a:spcAft>
              <a:buNone/>
            </a:pPr>
            <a:r>
              <a:rPr lang="en-US">
                <a:highlight>
                  <a:srgbClr val="FFFFFF"/>
                </a:highlight>
              </a:rPr>
              <a:t>(</a:t>
            </a:r>
            <a:r>
              <a:rPr i="1" lang="en-US">
                <a:highlight>
                  <a:srgbClr val="FFFFFF"/>
                </a:highlight>
              </a:rPr>
              <a:t>iii</a:t>
            </a:r>
            <a:r>
              <a:rPr lang="en-US">
                <a:highlight>
                  <a:srgbClr val="FFFFFF"/>
                </a:highlight>
              </a:rPr>
              <a:t>) </a:t>
            </a:r>
            <a:r>
              <a:rPr b="1" lang="en-US">
                <a:highlight>
                  <a:srgbClr val="FFFFFF"/>
                </a:highlight>
              </a:rPr>
              <a:t>Single-gene analysis may miss important effects on pathways.</a:t>
            </a:r>
            <a:r>
              <a:rPr lang="en-US">
                <a:highlight>
                  <a:srgbClr val="FFFFFF"/>
                </a:highlight>
              </a:rPr>
              <a:t> Cellular processes often affect sets of genes acting in concert. An increase of 20% in all genes encoding members of a metabolic pathway may dramatically alter the flux through the pathway and may be more important than a 20-fold increase in a single gene.</a:t>
            </a:r>
            <a:endParaRPr>
              <a:highlight>
                <a:srgbClr val="FFFFFF"/>
              </a:highlight>
            </a:endParaRPr>
          </a:p>
          <a:p>
            <a:pPr indent="0" lvl="0" marL="0" rtl="0" algn="l">
              <a:lnSpc>
                <a:spcPct val="115000"/>
              </a:lnSpc>
              <a:spcBef>
                <a:spcPts val="1700"/>
              </a:spcBef>
              <a:spcAft>
                <a:spcPts val="1700"/>
              </a:spcAft>
              <a:buNone/>
            </a:pPr>
            <a:r>
              <a:rPr lang="en-US">
                <a:highlight>
                  <a:srgbClr val="FFFFFF"/>
                </a:highlight>
              </a:rPr>
              <a:t>(</a:t>
            </a:r>
            <a:r>
              <a:rPr i="1" lang="en-US">
                <a:highlight>
                  <a:srgbClr val="FFFFFF"/>
                </a:highlight>
              </a:rPr>
              <a:t>iv</a:t>
            </a:r>
            <a:r>
              <a:rPr lang="en-US">
                <a:highlight>
                  <a:srgbClr val="FFFFFF"/>
                </a:highlight>
              </a:rPr>
              <a:t>) When different groups study the same biological system, </a:t>
            </a:r>
            <a:r>
              <a:rPr b="1" lang="en-US">
                <a:highlight>
                  <a:srgbClr val="FFFFFF"/>
                </a:highlight>
              </a:rPr>
              <a:t>the list of statistically significant genes from the two studies may show distressingly little overlap.</a:t>
            </a:r>
            <a:endParaRPr b="1">
              <a:highlight>
                <a:srgbClr val="FFFFFF"/>
              </a:highlight>
            </a:endParaRPr>
          </a:p>
        </p:txBody>
      </p:sp>
      <p:sp>
        <p:nvSpPr>
          <p:cNvPr id="306" name="Google Shape;306;p39"/>
          <p:cNvSpPr txBox="1"/>
          <p:nvPr/>
        </p:nvSpPr>
        <p:spPr>
          <a:xfrm>
            <a:off x="1293750" y="22950"/>
            <a:ext cx="6556500" cy="10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Calibri"/>
                <a:ea typeface="Calibri"/>
                <a:cs typeface="Calibri"/>
                <a:sym typeface="Calibri"/>
              </a:rPr>
              <a:t>GSEA was Developed Because of a Need to Better Interpret Differential Gene Expression Results</a:t>
            </a:r>
            <a:endParaRPr b="1" sz="2400">
              <a:latin typeface="Calibri"/>
              <a:ea typeface="Calibri"/>
              <a:cs typeface="Calibri"/>
              <a:sym typeface="Calibri"/>
            </a:endParaRPr>
          </a:p>
        </p:txBody>
      </p:sp>
      <p:sp>
        <p:nvSpPr>
          <p:cNvPr id="307" name="Google Shape;307;p39"/>
          <p:cNvSpPr txBox="1"/>
          <p:nvPr/>
        </p:nvSpPr>
        <p:spPr>
          <a:xfrm>
            <a:off x="619100" y="6191875"/>
            <a:ext cx="5950200" cy="11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Adapted from </a:t>
            </a:r>
            <a:r>
              <a:rPr i="1" lang="en-US" sz="800"/>
              <a:t>Subramanian A, Tamayo P, Mootha VK, Mukherjee S, Ebert BL, Gillette MA, Paulovich A, Pomeroy SL, Golub TR, Lander ES, Mesirov JP. Gene set enrichment analysis: a knowledge-based approach for interpreting genome-wide expression profiles. Proc Natl Acad Sci U S A. 2005 Oct 25;102(43):15545-50.</a:t>
            </a:r>
            <a:endParaRPr i="1" sz="800"/>
          </a:p>
        </p:txBody>
      </p:sp>
      <p:pic>
        <p:nvPicPr>
          <p:cNvPr id="308" name="Google Shape;308;p39"/>
          <p:cNvPicPr preferRelativeResize="0"/>
          <p:nvPr/>
        </p:nvPicPr>
        <p:blipFill>
          <a:blip r:embed="rId3">
            <a:alphaModFix/>
          </a:blip>
          <a:stretch>
            <a:fillRect/>
          </a:stretch>
        </p:blipFill>
        <p:spPr>
          <a:xfrm>
            <a:off x="6781774" y="5957849"/>
            <a:ext cx="673300" cy="860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40"/>
          <p:cNvPicPr preferRelativeResize="0"/>
          <p:nvPr/>
        </p:nvPicPr>
        <p:blipFill rotWithShape="1">
          <a:blip r:embed="rId3">
            <a:alphaModFix/>
          </a:blip>
          <a:srcRect b="39968" l="9099" r="0" t="0"/>
          <a:stretch/>
        </p:blipFill>
        <p:spPr>
          <a:xfrm rot="5400000">
            <a:off x="1827388" y="3168364"/>
            <a:ext cx="6212600" cy="967775"/>
          </a:xfrm>
          <a:prstGeom prst="rect">
            <a:avLst/>
          </a:prstGeom>
          <a:noFill/>
          <a:ln>
            <a:noFill/>
          </a:ln>
        </p:spPr>
      </p:pic>
      <p:pic>
        <p:nvPicPr>
          <p:cNvPr id="314" name="Google Shape;314;p40"/>
          <p:cNvPicPr preferRelativeResize="0"/>
          <p:nvPr/>
        </p:nvPicPr>
        <p:blipFill>
          <a:blip r:embed="rId4">
            <a:alphaModFix/>
          </a:blip>
          <a:stretch>
            <a:fillRect/>
          </a:stretch>
        </p:blipFill>
        <p:spPr>
          <a:xfrm>
            <a:off x="5024675" y="456175"/>
            <a:ext cx="2751900" cy="6268975"/>
          </a:xfrm>
          <a:prstGeom prst="rect">
            <a:avLst/>
          </a:prstGeom>
          <a:noFill/>
          <a:ln>
            <a:noFill/>
          </a:ln>
        </p:spPr>
      </p:pic>
      <p:pic>
        <p:nvPicPr>
          <p:cNvPr id="315" name="Google Shape;315;p40"/>
          <p:cNvPicPr preferRelativeResize="0"/>
          <p:nvPr/>
        </p:nvPicPr>
        <p:blipFill rotWithShape="1">
          <a:blip r:embed="rId3">
            <a:alphaModFix/>
          </a:blip>
          <a:srcRect b="8834" l="9099" r="0" t="61863"/>
          <a:stretch/>
        </p:blipFill>
        <p:spPr>
          <a:xfrm rot="5400000">
            <a:off x="4943813" y="3416062"/>
            <a:ext cx="6212600" cy="472375"/>
          </a:xfrm>
          <a:prstGeom prst="rect">
            <a:avLst/>
          </a:prstGeom>
          <a:noFill/>
          <a:ln>
            <a:noFill/>
          </a:ln>
        </p:spPr>
      </p:pic>
      <p:sp>
        <p:nvSpPr>
          <p:cNvPr id="316" name="Google Shape;316;p40"/>
          <p:cNvSpPr txBox="1"/>
          <p:nvPr/>
        </p:nvSpPr>
        <p:spPr>
          <a:xfrm>
            <a:off x="3593350" y="150375"/>
            <a:ext cx="65709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Gene Set               Gene List                                                        Gene Score</a:t>
            </a:r>
            <a:endParaRPr>
              <a:latin typeface="Calibri"/>
              <a:ea typeface="Calibri"/>
              <a:cs typeface="Calibri"/>
              <a:sym typeface="Calibri"/>
            </a:endParaRPr>
          </a:p>
        </p:txBody>
      </p:sp>
      <p:cxnSp>
        <p:nvCxnSpPr>
          <p:cNvPr id="317" name="Google Shape;317;p40"/>
          <p:cNvCxnSpPr/>
          <p:nvPr/>
        </p:nvCxnSpPr>
        <p:spPr>
          <a:xfrm>
            <a:off x="4100300" y="522900"/>
            <a:ext cx="253500" cy="3072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40"/>
          <p:cNvCxnSpPr/>
          <p:nvPr/>
        </p:nvCxnSpPr>
        <p:spPr>
          <a:xfrm>
            <a:off x="5148725" y="469125"/>
            <a:ext cx="88200" cy="345600"/>
          </a:xfrm>
          <a:prstGeom prst="straightConnector1">
            <a:avLst/>
          </a:prstGeom>
          <a:noFill/>
          <a:ln cap="flat" cmpd="sng" w="9525">
            <a:solidFill>
              <a:schemeClr val="dk2"/>
            </a:solidFill>
            <a:prstDash val="solid"/>
            <a:round/>
            <a:headEnd len="med" w="med" type="none"/>
            <a:tailEnd len="med" w="med" type="triangle"/>
          </a:ln>
        </p:spPr>
      </p:cxnSp>
      <p:cxnSp>
        <p:nvCxnSpPr>
          <p:cNvPr id="319" name="Google Shape;319;p40"/>
          <p:cNvCxnSpPr/>
          <p:nvPr/>
        </p:nvCxnSpPr>
        <p:spPr>
          <a:xfrm flipH="1">
            <a:off x="7635825" y="405600"/>
            <a:ext cx="166800" cy="245100"/>
          </a:xfrm>
          <a:prstGeom prst="straightConnector1">
            <a:avLst/>
          </a:prstGeom>
          <a:noFill/>
          <a:ln cap="flat" cmpd="sng" w="9525">
            <a:solidFill>
              <a:schemeClr val="dk2"/>
            </a:solidFill>
            <a:prstDash val="solid"/>
            <a:round/>
            <a:headEnd len="med" w="med" type="none"/>
            <a:tailEnd len="med" w="med" type="triangle"/>
          </a:ln>
        </p:spPr>
      </p:cxnSp>
      <p:pic>
        <p:nvPicPr>
          <p:cNvPr id="320" name="Google Shape;320;p40"/>
          <p:cNvPicPr preferRelativeResize="0"/>
          <p:nvPr/>
        </p:nvPicPr>
        <p:blipFill>
          <a:blip r:embed="rId5">
            <a:alphaModFix/>
          </a:blip>
          <a:stretch>
            <a:fillRect/>
          </a:stretch>
        </p:blipFill>
        <p:spPr>
          <a:xfrm>
            <a:off x="330725" y="1813170"/>
            <a:ext cx="3383001" cy="2720115"/>
          </a:xfrm>
          <a:prstGeom prst="rect">
            <a:avLst/>
          </a:prstGeom>
          <a:noFill/>
          <a:ln>
            <a:noFill/>
          </a:ln>
        </p:spPr>
      </p:pic>
      <p:grpSp>
        <p:nvGrpSpPr>
          <p:cNvPr id="321" name="Google Shape;321;p40"/>
          <p:cNvGrpSpPr/>
          <p:nvPr/>
        </p:nvGrpSpPr>
        <p:grpSpPr>
          <a:xfrm>
            <a:off x="3354886" y="1408188"/>
            <a:ext cx="633196" cy="604882"/>
            <a:chOff x="2975400" y="-7996469"/>
            <a:chExt cx="1201055" cy="1211218"/>
          </a:xfrm>
        </p:grpSpPr>
        <p:pic>
          <p:nvPicPr>
            <p:cNvPr descr="Screen Shot 2016-10-27 at 4.23.00 PM.png" id="322" name="Google Shape;322;p40"/>
            <p:cNvPicPr preferRelativeResize="0"/>
            <p:nvPr/>
          </p:nvPicPr>
          <p:blipFill rotWithShape="1">
            <a:blip r:embed="rId6">
              <a:alphaModFix/>
            </a:blip>
            <a:srcRect b="0" l="34572" r="0" t="0"/>
            <a:stretch/>
          </p:blipFill>
          <p:spPr>
            <a:xfrm>
              <a:off x="2975400" y="-7376785"/>
              <a:ext cx="1201055" cy="591535"/>
            </a:xfrm>
            <a:prstGeom prst="rect">
              <a:avLst/>
            </a:prstGeom>
            <a:noFill/>
            <a:ln>
              <a:noFill/>
            </a:ln>
          </p:spPr>
        </p:pic>
        <p:pic>
          <p:nvPicPr>
            <p:cNvPr descr="Screen Shot 2016-10-27 at 4.23.00 PM.png" id="323" name="Google Shape;323;p40"/>
            <p:cNvPicPr preferRelativeResize="0"/>
            <p:nvPr/>
          </p:nvPicPr>
          <p:blipFill rotWithShape="1">
            <a:blip r:embed="rId6">
              <a:alphaModFix/>
            </a:blip>
            <a:srcRect b="0" l="0" r="69413" t="0"/>
            <a:stretch/>
          </p:blipFill>
          <p:spPr>
            <a:xfrm>
              <a:off x="3239115" y="-7996469"/>
              <a:ext cx="561487" cy="591536"/>
            </a:xfrm>
            <a:prstGeom prst="rect">
              <a:avLst/>
            </a:prstGeom>
            <a:noFill/>
            <a:ln>
              <a:noFill/>
            </a:ln>
          </p:spPr>
        </p:pic>
      </p:grpSp>
      <p:sp>
        <p:nvSpPr>
          <p:cNvPr id="324" name="Google Shape;324;p40"/>
          <p:cNvSpPr txBox="1"/>
          <p:nvPr/>
        </p:nvSpPr>
        <p:spPr>
          <a:xfrm>
            <a:off x="113975" y="134700"/>
            <a:ext cx="3383100" cy="11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Interpret</a:t>
            </a:r>
            <a:r>
              <a:rPr b="1" lang="en-US" sz="1800">
                <a:latin typeface="Calibri"/>
                <a:ea typeface="Calibri"/>
                <a:cs typeface="Calibri"/>
                <a:sym typeface="Calibri"/>
              </a:rPr>
              <a:t> DGE Analysis Results using known sets of genes associated with e.g. MYC activation</a:t>
            </a:r>
            <a:endParaRPr b="1" sz="18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1"/>
          <p:cNvSpPr/>
          <p:nvPr/>
        </p:nvSpPr>
        <p:spPr>
          <a:xfrm>
            <a:off x="6918425" y="802500"/>
            <a:ext cx="445800" cy="3766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6283475" y="821250"/>
            <a:ext cx="426900" cy="1230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txBox="1"/>
          <p:nvPr/>
        </p:nvSpPr>
        <p:spPr>
          <a:xfrm>
            <a:off x="3263600" y="2082700"/>
            <a:ext cx="940500" cy="535200"/>
          </a:xfrm>
          <a:prstGeom prst="rect">
            <a:avLst/>
          </a:prstGeom>
          <a:solidFill>
            <a:srgbClr val="A4C2F4"/>
          </a:solid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      GSEA</a:t>
            </a:r>
            <a:endParaRPr/>
          </a:p>
          <a:p>
            <a:pPr indent="0" lvl="0" marL="0" marR="0" rtl="0" algn="ctr">
              <a:spcBef>
                <a:spcPts val="0"/>
              </a:spcBef>
              <a:spcAft>
                <a:spcPts val="0"/>
              </a:spcAft>
              <a:buNone/>
            </a:pPr>
            <a:r>
              <a:rPr b="1" lang="en-US" sz="1200">
                <a:solidFill>
                  <a:schemeClr val="dk1"/>
                </a:solidFill>
                <a:latin typeface="Calibri"/>
                <a:ea typeface="Calibri"/>
                <a:cs typeface="Calibri"/>
                <a:sym typeface="Calibri"/>
              </a:rPr>
              <a:t>Enrichment</a:t>
            </a:r>
            <a:endParaRPr/>
          </a:p>
          <a:p>
            <a:pPr indent="0" lvl="0" marL="0" marR="0" rtl="0" algn="ctr">
              <a:spcBef>
                <a:spcPts val="0"/>
              </a:spcBef>
              <a:spcAft>
                <a:spcPts val="0"/>
              </a:spcAft>
              <a:buNone/>
            </a:pPr>
            <a:r>
              <a:t/>
            </a:r>
            <a:endParaRPr b="1" sz="800">
              <a:solidFill>
                <a:schemeClr val="dk1"/>
              </a:solidFill>
              <a:latin typeface="Calibri"/>
              <a:ea typeface="Calibri"/>
              <a:cs typeface="Calibri"/>
              <a:sym typeface="Calibri"/>
            </a:endParaRPr>
          </a:p>
        </p:txBody>
      </p:sp>
      <p:sp>
        <p:nvSpPr>
          <p:cNvPr id="332" name="Google Shape;332;p41"/>
          <p:cNvSpPr txBox="1"/>
          <p:nvPr/>
        </p:nvSpPr>
        <p:spPr>
          <a:xfrm>
            <a:off x="2387225" y="1265300"/>
            <a:ext cx="30126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3D85C6"/>
                </a:solidFill>
                <a:latin typeface="Calibri"/>
                <a:ea typeface="Calibri"/>
                <a:cs typeface="Calibri"/>
                <a:sym typeface="Calibri"/>
              </a:rPr>
              <a:t>Gene Set     Gene List +  Gene Score</a:t>
            </a:r>
            <a:endParaRPr b="1">
              <a:solidFill>
                <a:srgbClr val="3D85C6"/>
              </a:solidFill>
              <a:latin typeface="Calibri"/>
              <a:ea typeface="Calibri"/>
              <a:cs typeface="Calibri"/>
              <a:sym typeface="Calibri"/>
            </a:endParaRPr>
          </a:p>
        </p:txBody>
      </p:sp>
      <p:cxnSp>
        <p:nvCxnSpPr>
          <p:cNvPr id="333" name="Google Shape;333;p41"/>
          <p:cNvCxnSpPr/>
          <p:nvPr/>
        </p:nvCxnSpPr>
        <p:spPr>
          <a:xfrm>
            <a:off x="3136275" y="1587800"/>
            <a:ext cx="460500" cy="39630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p41"/>
          <p:cNvCxnSpPr/>
          <p:nvPr/>
        </p:nvCxnSpPr>
        <p:spPr>
          <a:xfrm flipH="1">
            <a:off x="3792175" y="1633500"/>
            <a:ext cx="265800" cy="370800"/>
          </a:xfrm>
          <a:prstGeom prst="straightConnector1">
            <a:avLst/>
          </a:prstGeom>
          <a:noFill/>
          <a:ln cap="flat" cmpd="sng" w="9525">
            <a:solidFill>
              <a:schemeClr val="dk2"/>
            </a:solidFill>
            <a:prstDash val="solid"/>
            <a:round/>
            <a:headEnd len="med" w="med" type="none"/>
            <a:tailEnd len="med" w="med" type="triangle"/>
          </a:ln>
        </p:spPr>
      </p:cxnSp>
      <p:cxnSp>
        <p:nvCxnSpPr>
          <p:cNvPr id="335" name="Google Shape;335;p41"/>
          <p:cNvCxnSpPr/>
          <p:nvPr/>
        </p:nvCxnSpPr>
        <p:spPr>
          <a:xfrm>
            <a:off x="3716075" y="2719150"/>
            <a:ext cx="7800" cy="518400"/>
          </a:xfrm>
          <a:prstGeom prst="straightConnector1">
            <a:avLst/>
          </a:prstGeom>
          <a:noFill/>
          <a:ln cap="flat" cmpd="sng" w="9525">
            <a:solidFill>
              <a:schemeClr val="dk2"/>
            </a:solidFill>
            <a:prstDash val="solid"/>
            <a:round/>
            <a:headEnd len="med" w="med" type="none"/>
            <a:tailEnd len="med" w="med" type="triangle"/>
          </a:ln>
        </p:spPr>
      </p:cxnSp>
      <p:sp>
        <p:nvSpPr>
          <p:cNvPr id="336" name="Google Shape;336;p41"/>
          <p:cNvSpPr txBox="1"/>
          <p:nvPr/>
        </p:nvSpPr>
        <p:spPr>
          <a:xfrm>
            <a:off x="2815400" y="3262000"/>
            <a:ext cx="22416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3D85C6"/>
                </a:solidFill>
                <a:latin typeface="Calibri"/>
                <a:ea typeface="Calibri"/>
                <a:cs typeface="Calibri"/>
                <a:sym typeface="Calibri"/>
              </a:rPr>
              <a:t>Enrichment</a:t>
            </a:r>
            <a:r>
              <a:rPr b="1" lang="en-US">
                <a:solidFill>
                  <a:srgbClr val="3D85C6"/>
                </a:solidFill>
                <a:latin typeface="Calibri"/>
                <a:ea typeface="Calibri"/>
                <a:cs typeface="Calibri"/>
                <a:sym typeface="Calibri"/>
              </a:rPr>
              <a:t> Score: 0.640</a:t>
            </a:r>
            <a:endParaRPr b="1">
              <a:solidFill>
                <a:srgbClr val="3D85C6"/>
              </a:solidFill>
              <a:latin typeface="Calibri"/>
              <a:ea typeface="Calibri"/>
              <a:cs typeface="Calibri"/>
              <a:sym typeface="Calibri"/>
            </a:endParaRPr>
          </a:p>
          <a:p>
            <a:pPr indent="0" lvl="0" marL="0" rtl="0" algn="l">
              <a:spcBef>
                <a:spcPts val="0"/>
              </a:spcBef>
              <a:spcAft>
                <a:spcPts val="0"/>
              </a:spcAft>
              <a:buNone/>
            </a:pPr>
            <a:r>
              <a:t/>
            </a:r>
            <a:endParaRPr b="1">
              <a:solidFill>
                <a:srgbClr val="3D85C6"/>
              </a:solidFill>
              <a:latin typeface="Calibri"/>
              <a:ea typeface="Calibri"/>
              <a:cs typeface="Calibri"/>
              <a:sym typeface="Calibri"/>
            </a:endParaRPr>
          </a:p>
          <a:p>
            <a:pPr indent="0" lvl="0" marL="0" rtl="0" algn="l">
              <a:spcBef>
                <a:spcPts val="0"/>
              </a:spcBef>
              <a:spcAft>
                <a:spcPts val="0"/>
              </a:spcAft>
              <a:buNone/>
            </a:pPr>
            <a:r>
              <a:rPr b="1" lang="en-US">
                <a:solidFill>
                  <a:srgbClr val="3D85C6"/>
                </a:solidFill>
                <a:latin typeface="Calibri"/>
                <a:ea typeface="Calibri"/>
                <a:cs typeface="Calibri"/>
                <a:sym typeface="Calibri"/>
              </a:rPr>
              <a:t>     Enrichment Plot</a:t>
            </a:r>
            <a:endParaRPr b="1">
              <a:solidFill>
                <a:srgbClr val="3D85C6"/>
              </a:solidFill>
              <a:latin typeface="Calibri"/>
              <a:ea typeface="Calibri"/>
              <a:cs typeface="Calibri"/>
              <a:sym typeface="Calibri"/>
            </a:endParaRPr>
          </a:p>
        </p:txBody>
      </p:sp>
      <p:sp>
        <p:nvSpPr>
          <p:cNvPr id="337" name="Google Shape;337;p41"/>
          <p:cNvSpPr txBox="1"/>
          <p:nvPr/>
        </p:nvSpPr>
        <p:spPr>
          <a:xfrm>
            <a:off x="2348375" y="0"/>
            <a:ext cx="60027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rPr>
              <a:t>Core GSEA Enrichment Procedure</a:t>
            </a:r>
            <a:endParaRPr b="1" sz="2000">
              <a:solidFill>
                <a:schemeClr val="dk1"/>
              </a:solidFill>
            </a:endParaRPr>
          </a:p>
        </p:txBody>
      </p:sp>
      <p:sp>
        <p:nvSpPr>
          <p:cNvPr id="338" name="Google Shape;338;p41"/>
          <p:cNvSpPr txBox="1"/>
          <p:nvPr/>
        </p:nvSpPr>
        <p:spPr>
          <a:xfrm>
            <a:off x="6226775" y="542650"/>
            <a:ext cx="14991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00">
                <a:solidFill>
                  <a:srgbClr val="3D85C6"/>
                </a:solidFill>
                <a:latin typeface="Calibri"/>
                <a:ea typeface="Calibri"/>
                <a:cs typeface="Calibri"/>
                <a:sym typeface="Calibri"/>
              </a:rPr>
              <a:t>Gene Set     Gene List / Score</a:t>
            </a:r>
            <a:endParaRPr b="1" sz="800">
              <a:solidFill>
                <a:srgbClr val="3D85C6"/>
              </a:solidFill>
              <a:latin typeface="Calibri"/>
              <a:ea typeface="Calibri"/>
              <a:cs typeface="Calibri"/>
              <a:sym typeface="Calibri"/>
            </a:endParaRPr>
          </a:p>
        </p:txBody>
      </p:sp>
      <p:pic>
        <p:nvPicPr>
          <p:cNvPr id="339" name="Google Shape;339;p41"/>
          <p:cNvPicPr preferRelativeResize="0"/>
          <p:nvPr/>
        </p:nvPicPr>
        <p:blipFill rotWithShape="1">
          <a:blip r:embed="rId3">
            <a:alphaModFix/>
          </a:blip>
          <a:srcRect b="0" l="7926" r="80520" t="2286"/>
          <a:stretch/>
        </p:blipFill>
        <p:spPr>
          <a:xfrm>
            <a:off x="6948725" y="821238"/>
            <a:ext cx="193551" cy="3729026"/>
          </a:xfrm>
          <a:prstGeom prst="rect">
            <a:avLst/>
          </a:prstGeom>
          <a:noFill/>
          <a:ln>
            <a:noFill/>
          </a:ln>
        </p:spPr>
      </p:pic>
      <p:pic>
        <p:nvPicPr>
          <p:cNvPr id="340" name="Google Shape;340;p41"/>
          <p:cNvPicPr preferRelativeResize="0"/>
          <p:nvPr/>
        </p:nvPicPr>
        <p:blipFill rotWithShape="1">
          <a:blip r:embed="rId3">
            <a:alphaModFix/>
          </a:blip>
          <a:srcRect b="78" l="92019" r="4597" t="2322"/>
          <a:stretch/>
        </p:blipFill>
        <p:spPr>
          <a:xfrm>
            <a:off x="7203275" y="821238"/>
            <a:ext cx="88740" cy="3729026"/>
          </a:xfrm>
          <a:prstGeom prst="rect">
            <a:avLst/>
          </a:prstGeom>
          <a:noFill/>
          <a:ln>
            <a:noFill/>
          </a:ln>
        </p:spPr>
      </p:pic>
      <p:sp>
        <p:nvSpPr>
          <p:cNvPr id="341" name="Google Shape;341;p41"/>
          <p:cNvSpPr txBox="1"/>
          <p:nvPr/>
        </p:nvSpPr>
        <p:spPr>
          <a:xfrm>
            <a:off x="6283475" y="763800"/>
            <a:ext cx="487500" cy="19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
                <a:solidFill>
                  <a:schemeClr val="dk1"/>
                </a:solidFill>
                <a:highlight>
                  <a:srgbClr val="FFFFFF"/>
                </a:highlight>
              </a:rPr>
              <a:t>IPO4</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EXOSC5</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MYC</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IMP4</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RABEPK</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SORD</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UTP20</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DUSP2</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SRM</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TMEM97</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PES1</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SUPV3L1</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NOLC1</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CDK4</a:t>
            </a:r>
            <a:endParaRPr sz="500">
              <a:solidFill>
                <a:schemeClr val="dk1"/>
              </a:solidFill>
              <a:highlight>
                <a:srgbClr val="FFFFFF"/>
              </a:highlight>
            </a:endParaRPr>
          </a:p>
          <a:p>
            <a:pPr indent="0" lvl="0" marL="0" rtl="0" algn="l">
              <a:spcBef>
                <a:spcPts val="0"/>
              </a:spcBef>
              <a:spcAft>
                <a:spcPts val="0"/>
              </a:spcAft>
              <a:buNone/>
            </a:pPr>
            <a:r>
              <a:rPr lang="en-US" sz="500">
                <a:solidFill>
                  <a:schemeClr val="dk1"/>
                </a:solidFill>
                <a:highlight>
                  <a:srgbClr val="FFFFFF"/>
                </a:highlight>
              </a:rPr>
              <a:t>SLC19A1</a:t>
            </a:r>
            <a:endParaRPr sz="500">
              <a:latin typeface="Calibri"/>
              <a:ea typeface="Calibri"/>
              <a:cs typeface="Calibri"/>
              <a:sym typeface="Calibri"/>
            </a:endParaRPr>
          </a:p>
        </p:txBody>
      </p:sp>
      <p:pic>
        <p:nvPicPr>
          <p:cNvPr id="342" name="Google Shape;342;p41"/>
          <p:cNvPicPr preferRelativeResize="0"/>
          <p:nvPr/>
        </p:nvPicPr>
        <p:blipFill rotWithShape="1">
          <a:blip r:embed="rId4">
            <a:alphaModFix/>
          </a:blip>
          <a:srcRect b="0" l="0" r="0" t="10586"/>
          <a:stretch/>
        </p:blipFill>
        <p:spPr>
          <a:xfrm>
            <a:off x="242171" y="4636600"/>
            <a:ext cx="8490398" cy="2221400"/>
          </a:xfrm>
          <a:prstGeom prst="rect">
            <a:avLst/>
          </a:prstGeom>
          <a:noFill/>
          <a:ln>
            <a:noFill/>
          </a:ln>
        </p:spPr>
      </p:pic>
      <p:sp>
        <p:nvSpPr>
          <p:cNvPr id="343" name="Google Shape;343;p41"/>
          <p:cNvSpPr txBox="1"/>
          <p:nvPr/>
        </p:nvSpPr>
        <p:spPr>
          <a:xfrm>
            <a:off x="1601500" y="1247575"/>
            <a:ext cx="7005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Inputs:</a:t>
            </a:r>
            <a:endParaRPr>
              <a:latin typeface="Calibri"/>
              <a:ea typeface="Calibri"/>
              <a:cs typeface="Calibri"/>
              <a:sym typeface="Calibri"/>
            </a:endParaRPr>
          </a:p>
        </p:txBody>
      </p:sp>
      <p:sp>
        <p:nvSpPr>
          <p:cNvPr id="344" name="Google Shape;344;p41"/>
          <p:cNvSpPr txBox="1"/>
          <p:nvPr/>
        </p:nvSpPr>
        <p:spPr>
          <a:xfrm>
            <a:off x="1645225" y="3496825"/>
            <a:ext cx="8340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Outputs</a:t>
            </a:r>
            <a:r>
              <a:rPr lang="en-US">
                <a:latin typeface="Calibri"/>
                <a:ea typeface="Calibri"/>
                <a:cs typeface="Calibri"/>
                <a:sym typeface="Calibri"/>
              </a:rPr>
              <a:t>:</a:t>
            </a:r>
            <a:endParaRPr>
              <a:latin typeface="Calibri"/>
              <a:ea typeface="Calibri"/>
              <a:cs typeface="Calibri"/>
              <a:sym typeface="Calibri"/>
            </a:endParaRPr>
          </a:p>
        </p:txBody>
      </p:sp>
      <p:sp>
        <p:nvSpPr>
          <p:cNvPr id="345" name="Google Shape;345;p41"/>
          <p:cNvSpPr/>
          <p:nvPr/>
        </p:nvSpPr>
        <p:spPr>
          <a:xfrm>
            <a:off x="2582550" y="3311125"/>
            <a:ext cx="159900" cy="771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2348375" y="1290375"/>
            <a:ext cx="88800" cy="338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id="351" name="Google Shape;351;p42"/>
          <p:cNvPicPr preferRelativeResize="0"/>
          <p:nvPr/>
        </p:nvPicPr>
        <p:blipFill>
          <a:blip r:embed="rId3">
            <a:alphaModFix/>
          </a:blip>
          <a:stretch>
            <a:fillRect/>
          </a:stretch>
        </p:blipFill>
        <p:spPr>
          <a:xfrm>
            <a:off x="5854125" y="4070750"/>
            <a:ext cx="3230175" cy="2483150"/>
          </a:xfrm>
          <a:prstGeom prst="rect">
            <a:avLst/>
          </a:prstGeom>
          <a:noFill/>
          <a:ln>
            <a:noFill/>
          </a:ln>
        </p:spPr>
      </p:pic>
      <p:pic>
        <p:nvPicPr>
          <p:cNvPr id="352" name="Google Shape;352;p42"/>
          <p:cNvPicPr preferRelativeResize="0"/>
          <p:nvPr/>
        </p:nvPicPr>
        <p:blipFill>
          <a:blip r:embed="rId4">
            <a:alphaModFix/>
          </a:blip>
          <a:stretch>
            <a:fillRect/>
          </a:stretch>
        </p:blipFill>
        <p:spPr>
          <a:xfrm>
            <a:off x="397750" y="4403425"/>
            <a:ext cx="5608601" cy="1066500"/>
          </a:xfrm>
          <a:prstGeom prst="rect">
            <a:avLst/>
          </a:prstGeom>
          <a:noFill/>
          <a:ln>
            <a:noFill/>
          </a:ln>
        </p:spPr>
      </p:pic>
      <p:pic>
        <p:nvPicPr>
          <p:cNvPr id="353" name="Google Shape;353;p42"/>
          <p:cNvPicPr preferRelativeResize="0"/>
          <p:nvPr/>
        </p:nvPicPr>
        <p:blipFill>
          <a:blip r:embed="rId5">
            <a:alphaModFix/>
          </a:blip>
          <a:stretch>
            <a:fillRect/>
          </a:stretch>
        </p:blipFill>
        <p:spPr>
          <a:xfrm>
            <a:off x="347000" y="221550"/>
            <a:ext cx="7644451" cy="3810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43"/>
          <p:cNvPicPr preferRelativeResize="0"/>
          <p:nvPr/>
        </p:nvPicPr>
        <p:blipFill>
          <a:blip r:embed="rId3">
            <a:alphaModFix/>
          </a:blip>
          <a:stretch>
            <a:fillRect/>
          </a:stretch>
        </p:blipFill>
        <p:spPr>
          <a:xfrm>
            <a:off x="6854075" y="1315150"/>
            <a:ext cx="2227576" cy="1670675"/>
          </a:xfrm>
          <a:prstGeom prst="rect">
            <a:avLst/>
          </a:prstGeom>
          <a:noFill/>
          <a:ln>
            <a:noFill/>
          </a:ln>
        </p:spPr>
      </p:pic>
      <p:pic>
        <p:nvPicPr>
          <p:cNvPr id="359" name="Google Shape;359;p43"/>
          <p:cNvPicPr preferRelativeResize="0"/>
          <p:nvPr/>
        </p:nvPicPr>
        <p:blipFill>
          <a:blip r:embed="rId4">
            <a:alphaModFix/>
          </a:blip>
          <a:stretch>
            <a:fillRect/>
          </a:stretch>
        </p:blipFill>
        <p:spPr>
          <a:xfrm>
            <a:off x="152388" y="1446625"/>
            <a:ext cx="6532926" cy="1407725"/>
          </a:xfrm>
          <a:prstGeom prst="rect">
            <a:avLst/>
          </a:prstGeom>
          <a:noFill/>
          <a:ln>
            <a:noFill/>
          </a:ln>
        </p:spPr>
      </p:pic>
      <p:pic>
        <p:nvPicPr>
          <p:cNvPr id="360" name="Google Shape;360;p43"/>
          <p:cNvPicPr preferRelativeResize="0"/>
          <p:nvPr/>
        </p:nvPicPr>
        <p:blipFill>
          <a:blip r:embed="rId5">
            <a:alphaModFix/>
          </a:blip>
          <a:stretch>
            <a:fillRect/>
          </a:stretch>
        </p:blipFill>
        <p:spPr>
          <a:xfrm>
            <a:off x="310850" y="537950"/>
            <a:ext cx="8002073" cy="664700"/>
          </a:xfrm>
          <a:prstGeom prst="rect">
            <a:avLst/>
          </a:prstGeom>
          <a:noFill/>
          <a:ln>
            <a:noFill/>
          </a:ln>
        </p:spPr>
      </p:pic>
      <p:pic>
        <p:nvPicPr>
          <p:cNvPr id="361" name="Google Shape;361;p43"/>
          <p:cNvPicPr preferRelativeResize="0"/>
          <p:nvPr/>
        </p:nvPicPr>
        <p:blipFill>
          <a:blip r:embed="rId6">
            <a:alphaModFix/>
          </a:blip>
          <a:stretch>
            <a:fillRect/>
          </a:stretch>
        </p:blipFill>
        <p:spPr>
          <a:xfrm>
            <a:off x="152400" y="3476550"/>
            <a:ext cx="7717125" cy="2709275"/>
          </a:xfrm>
          <a:prstGeom prst="rect">
            <a:avLst/>
          </a:prstGeom>
          <a:noFill/>
          <a:ln>
            <a:noFill/>
          </a:ln>
        </p:spPr>
      </p:pic>
      <p:sp>
        <p:nvSpPr>
          <p:cNvPr id="362" name="Google Shape;362;p43"/>
          <p:cNvSpPr/>
          <p:nvPr/>
        </p:nvSpPr>
        <p:spPr>
          <a:xfrm>
            <a:off x="3647225" y="3994325"/>
            <a:ext cx="880800" cy="538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6"/>
          <p:cNvSpPr txBox="1"/>
          <p:nvPr/>
        </p:nvSpPr>
        <p:spPr>
          <a:xfrm>
            <a:off x="251650" y="1011675"/>
            <a:ext cx="89325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20000"/>
              </a:lnSpc>
              <a:spcBef>
                <a:spcPts val="500"/>
              </a:spcBef>
              <a:spcAft>
                <a:spcPts val="0"/>
              </a:spcAft>
              <a:buClr>
                <a:schemeClr val="dk1"/>
              </a:buClr>
              <a:buSzPts val="1800"/>
              <a:buChar char="●"/>
            </a:pPr>
            <a:r>
              <a:rPr lang="en-US" sz="1800">
                <a:solidFill>
                  <a:schemeClr val="dk1"/>
                </a:solidFill>
              </a:rPr>
              <a:t>Learn the Basics of Gene Set Enrichment Analysis (GSEA) </a:t>
            </a:r>
            <a:r>
              <a:rPr lang="en-US" sz="1800">
                <a:solidFill>
                  <a:srgbClr val="1155CC"/>
                </a:solidFill>
              </a:rPr>
              <a:t>(P. Tamayo)</a:t>
            </a:r>
            <a:endParaRPr sz="1800">
              <a:solidFill>
                <a:srgbClr val="1155CC"/>
              </a:solidFill>
            </a:endParaRPr>
          </a:p>
          <a:p>
            <a:pPr indent="-342900" lvl="2" marL="1371600" rtl="0" algn="l">
              <a:spcBef>
                <a:spcPts val="200"/>
              </a:spcBef>
              <a:spcAft>
                <a:spcPts val="0"/>
              </a:spcAft>
              <a:buSzPts val="1800"/>
              <a:buChar char="■"/>
            </a:pPr>
            <a:r>
              <a:rPr lang="en-US" sz="1800"/>
              <a:t>History and Background</a:t>
            </a:r>
            <a:endParaRPr sz="1800"/>
          </a:p>
          <a:p>
            <a:pPr indent="-342900" lvl="2" marL="1371600" rtl="0" algn="l">
              <a:lnSpc>
                <a:spcPct val="100000"/>
              </a:lnSpc>
              <a:spcBef>
                <a:spcPts val="500"/>
              </a:spcBef>
              <a:spcAft>
                <a:spcPts val="0"/>
              </a:spcAft>
              <a:buSzPts val="1800"/>
              <a:buChar char="■"/>
            </a:pPr>
            <a:r>
              <a:rPr lang="en-US" sz="1800"/>
              <a:t>Algorithm / Statistical Test / Method</a:t>
            </a:r>
            <a:endParaRPr sz="1800"/>
          </a:p>
          <a:p>
            <a:pPr indent="-342900" lvl="2" marL="1371600" rtl="0" algn="l">
              <a:lnSpc>
                <a:spcPct val="100000"/>
              </a:lnSpc>
              <a:spcBef>
                <a:spcPts val="200"/>
              </a:spcBef>
              <a:spcAft>
                <a:spcPts val="0"/>
              </a:spcAft>
              <a:buSzPts val="1800"/>
              <a:buChar char="■"/>
            </a:pPr>
            <a:r>
              <a:rPr lang="en-US" sz="1800"/>
              <a:t>Modalities of Use</a:t>
            </a:r>
            <a:endParaRPr sz="1800"/>
          </a:p>
          <a:p>
            <a:pPr indent="0" lvl="0" marL="1371600" rtl="0" algn="l">
              <a:lnSpc>
                <a:spcPct val="100000"/>
              </a:lnSpc>
              <a:spcBef>
                <a:spcPts val="200"/>
              </a:spcBef>
              <a:spcAft>
                <a:spcPts val="0"/>
              </a:spcAft>
              <a:buNone/>
            </a:pPr>
            <a:r>
              <a:t/>
            </a:r>
            <a:endParaRPr sz="1800"/>
          </a:p>
          <a:p>
            <a:pPr indent="-342900" lvl="0" marL="457200" rtl="0" algn="l">
              <a:lnSpc>
                <a:spcPct val="120000"/>
              </a:lnSpc>
              <a:spcBef>
                <a:spcPts val="500"/>
              </a:spcBef>
              <a:spcAft>
                <a:spcPts val="0"/>
              </a:spcAft>
              <a:buClr>
                <a:schemeClr val="dk1"/>
              </a:buClr>
              <a:buSzPts val="1800"/>
              <a:buChar char="●"/>
            </a:pPr>
            <a:r>
              <a:rPr lang="en-US" sz="1800">
                <a:solidFill>
                  <a:schemeClr val="dk1"/>
                </a:solidFill>
              </a:rPr>
              <a:t>Develop Hands-on Experience with a GSEA Prototype in Jupyter </a:t>
            </a:r>
            <a:r>
              <a:rPr lang="en-US" sz="1800">
                <a:solidFill>
                  <a:srgbClr val="1155CC"/>
                </a:solidFill>
              </a:rPr>
              <a:t>(P. Tamayo)</a:t>
            </a:r>
            <a:endParaRPr sz="1800">
              <a:solidFill>
                <a:srgbClr val="1155CC"/>
              </a:solidFill>
            </a:endParaRPr>
          </a:p>
          <a:p>
            <a:pPr indent="0" lvl="0" marL="457200" rtl="0" algn="l">
              <a:lnSpc>
                <a:spcPct val="120000"/>
              </a:lnSpc>
              <a:spcBef>
                <a:spcPts val="500"/>
              </a:spcBef>
              <a:spcAft>
                <a:spcPts val="0"/>
              </a:spcAft>
              <a:buNone/>
            </a:pPr>
            <a:r>
              <a:t/>
            </a:r>
            <a:endParaRPr sz="1800">
              <a:solidFill>
                <a:srgbClr val="1155CC"/>
              </a:solidFill>
            </a:endParaRPr>
          </a:p>
          <a:p>
            <a:pPr indent="-342900" lvl="0" marL="457200" rtl="0" algn="l">
              <a:lnSpc>
                <a:spcPct val="120000"/>
              </a:lnSpc>
              <a:spcBef>
                <a:spcPts val="500"/>
              </a:spcBef>
              <a:spcAft>
                <a:spcPts val="0"/>
              </a:spcAft>
              <a:buClr>
                <a:schemeClr val="dk1"/>
              </a:buClr>
              <a:buSzPts val="1800"/>
              <a:buChar char="●"/>
            </a:pPr>
            <a:r>
              <a:rPr lang="en-US" sz="1800">
                <a:solidFill>
                  <a:schemeClr val="dk1"/>
                </a:solidFill>
              </a:rPr>
              <a:t>Examples of Applying GSEA to Address Questions in Biomedical Research.</a:t>
            </a:r>
            <a:endParaRPr sz="1800">
              <a:solidFill>
                <a:schemeClr val="dk1"/>
              </a:solidFill>
            </a:endParaRPr>
          </a:p>
          <a:p>
            <a:pPr indent="0" lvl="0" marL="457200" rtl="0" algn="l">
              <a:lnSpc>
                <a:spcPct val="120000"/>
              </a:lnSpc>
              <a:spcBef>
                <a:spcPts val="500"/>
              </a:spcBef>
              <a:spcAft>
                <a:spcPts val="0"/>
              </a:spcAft>
              <a:buNone/>
            </a:pPr>
            <a:r>
              <a:rPr lang="en-US" sz="1800">
                <a:solidFill>
                  <a:schemeClr val="dk1"/>
                </a:solidFill>
              </a:rPr>
              <a:t> </a:t>
            </a:r>
            <a:r>
              <a:rPr lang="en-US" sz="1800">
                <a:solidFill>
                  <a:srgbClr val="1155CC"/>
                </a:solidFill>
              </a:rPr>
              <a:t>(W. Kim)</a:t>
            </a:r>
            <a:endParaRPr sz="1800">
              <a:solidFill>
                <a:srgbClr val="1155CC"/>
              </a:solidFill>
            </a:endParaRPr>
          </a:p>
          <a:p>
            <a:pPr indent="-342900" lvl="0" marL="457200" rtl="0" algn="l">
              <a:lnSpc>
                <a:spcPct val="120000"/>
              </a:lnSpc>
              <a:spcBef>
                <a:spcPts val="500"/>
              </a:spcBef>
              <a:spcAft>
                <a:spcPts val="0"/>
              </a:spcAft>
              <a:buClr>
                <a:schemeClr val="dk1"/>
              </a:buClr>
              <a:buSzPts val="1800"/>
              <a:buChar char="●"/>
            </a:pPr>
            <a:r>
              <a:rPr lang="en-US" sz="1800">
                <a:solidFill>
                  <a:schemeClr val="dk1"/>
                </a:solidFill>
              </a:rPr>
              <a:t>Develop a Sense for Common Pitfalls, </a:t>
            </a:r>
            <a:r>
              <a:rPr lang="en-US" sz="1800">
                <a:solidFill>
                  <a:schemeClr val="dk1"/>
                </a:solidFill>
              </a:rPr>
              <a:t>Challenges</a:t>
            </a:r>
            <a:r>
              <a:rPr lang="en-US" sz="1800">
                <a:solidFill>
                  <a:schemeClr val="dk1"/>
                </a:solidFill>
              </a:rPr>
              <a:t> and Limitations of GSEA Analysis</a:t>
            </a:r>
            <a:r>
              <a:rPr lang="en-US" sz="1800">
                <a:solidFill>
                  <a:srgbClr val="1155CC"/>
                </a:solidFill>
              </a:rPr>
              <a:t> (W. Kim)</a:t>
            </a:r>
            <a:endParaRPr sz="1800">
              <a:solidFill>
                <a:srgbClr val="1155CC"/>
              </a:solidFill>
            </a:endParaRPr>
          </a:p>
          <a:p>
            <a:pPr indent="0" lvl="0" marL="457200" rtl="0" algn="l">
              <a:lnSpc>
                <a:spcPct val="120000"/>
              </a:lnSpc>
              <a:spcBef>
                <a:spcPts val="500"/>
              </a:spcBef>
              <a:spcAft>
                <a:spcPts val="0"/>
              </a:spcAft>
              <a:buNone/>
            </a:pPr>
            <a:r>
              <a:t/>
            </a:r>
            <a:endParaRPr sz="1800">
              <a:solidFill>
                <a:srgbClr val="1155CC"/>
              </a:solidFill>
            </a:endParaRPr>
          </a:p>
          <a:p>
            <a:pPr indent="-342900" lvl="0" marL="457200" rtl="0" algn="l">
              <a:lnSpc>
                <a:spcPct val="120000"/>
              </a:lnSpc>
              <a:spcBef>
                <a:spcPts val="500"/>
              </a:spcBef>
              <a:spcAft>
                <a:spcPts val="0"/>
              </a:spcAft>
              <a:buClr>
                <a:schemeClr val="dk1"/>
              </a:buClr>
              <a:buSzPts val="1800"/>
              <a:buChar char="●"/>
            </a:pPr>
            <a:r>
              <a:rPr lang="en-US" sz="1800">
                <a:solidFill>
                  <a:schemeClr val="dk1"/>
                </a:solidFill>
              </a:rPr>
              <a:t>Overview of the Molecular Signatures Database (</a:t>
            </a:r>
            <a:r>
              <a:rPr lang="en-US" sz="1800">
                <a:solidFill>
                  <a:srgbClr val="1155CC"/>
                </a:solidFill>
              </a:rPr>
              <a:t>A. Castanza, Mesirov Lab</a:t>
            </a:r>
            <a:r>
              <a:rPr lang="en-US" sz="1800">
                <a:solidFill>
                  <a:schemeClr val="dk1"/>
                </a:solidFill>
              </a:rPr>
              <a:t>)</a:t>
            </a:r>
            <a:endParaRPr sz="1800">
              <a:solidFill>
                <a:schemeClr val="dk1"/>
              </a:solidFill>
            </a:endParaRPr>
          </a:p>
          <a:p>
            <a:pPr indent="-342900" lvl="0" marL="457200" rtl="0" algn="l">
              <a:lnSpc>
                <a:spcPct val="120000"/>
              </a:lnSpc>
              <a:spcBef>
                <a:spcPts val="500"/>
              </a:spcBef>
              <a:spcAft>
                <a:spcPts val="0"/>
              </a:spcAft>
              <a:buClr>
                <a:schemeClr val="dk1"/>
              </a:buClr>
              <a:buSzPts val="1800"/>
              <a:buChar char="●"/>
            </a:pPr>
            <a:r>
              <a:rPr lang="en-US" sz="1800">
                <a:solidFill>
                  <a:schemeClr val="dk1"/>
                </a:solidFill>
              </a:rPr>
              <a:t>Get Introduced to the Production Version of GSEA (</a:t>
            </a:r>
            <a:r>
              <a:rPr lang="en-US" sz="1800">
                <a:solidFill>
                  <a:srgbClr val="1155CC"/>
                </a:solidFill>
              </a:rPr>
              <a:t>M. Reich, Mesirov Lab</a:t>
            </a:r>
            <a:r>
              <a:rPr lang="en-US" sz="1800">
                <a:solidFill>
                  <a:schemeClr val="dk1"/>
                </a:solidFill>
              </a:rPr>
              <a:t>)</a:t>
            </a:r>
            <a:endParaRPr sz="1800">
              <a:solidFill>
                <a:schemeClr val="dk1"/>
              </a:solidFill>
            </a:endParaRPr>
          </a:p>
        </p:txBody>
      </p:sp>
      <p:sp>
        <p:nvSpPr>
          <p:cNvPr id="170" name="Google Shape;170;p26"/>
          <p:cNvSpPr txBox="1"/>
          <p:nvPr/>
        </p:nvSpPr>
        <p:spPr>
          <a:xfrm>
            <a:off x="2548950" y="137175"/>
            <a:ext cx="47148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latin typeface="Calibri"/>
                <a:ea typeface="Calibri"/>
                <a:cs typeface="Calibri"/>
                <a:sym typeface="Calibri"/>
              </a:rPr>
              <a:t>Objectives of this Module</a:t>
            </a:r>
            <a:endParaRPr b="1" sz="30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44"/>
          <p:cNvPicPr preferRelativeResize="0"/>
          <p:nvPr/>
        </p:nvPicPr>
        <p:blipFill>
          <a:blip r:embed="rId3">
            <a:alphaModFix/>
          </a:blip>
          <a:stretch>
            <a:fillRect/>
          </a:stretch>
        </p:blipFill>
        <p:spPr>
          <a:xfrm>
            <a:off x="5330825" y="3224350"/>
            <a:ext cx="3560001" cy="2927251"/>
          </a:xfrm>
          <a:prstGeom prst="rect">
            <a:avLst/>
          </a:prstGeom>
          <a:noFill/>
          <a:ln>
            <a:noFill/>
          </a:ln>
        </p:spPr>
      </p:pic>
      <p:pic>
        <p:nvPicPr>
          <p:cNvPr id="368" name="Google Shape;368;p44"/>
          <p:cNvPicPr preferRelativeResize="0"/>
          <p:nvPr/>
        </p:nvPicPr>
        <p:blipFill>
          <a:blip r:embed="rId4">
            <a:alphaModFix/>
          </a:blip>
          <a:stretch>
            <a:fillRect/>
          </a:stretch>
        </p:blipFill>
        <p:spPr>
          <a:xfrm>
            <a:off x="435300" y="332413"/>
            <a:ext cx="6418100" cy="2061713"/>
          </a:xfrm>
          <a:prstGeom prst="rect">
            <a:avLst/>
          </a:prstGeom>
          <a:noFill/>
          <a:ln>
            <a:noFill/>
          </a:ln>
        </p:spPr>
      </p:pic>
      <p:pic>
        <p:nvPicPr>
          <p:cNvPr id="369" name="Google Shape;369;p44"/>
          <p:cNvPicPr preferRelativeResize="0"/>
          <p:nvPr/>
        </p:nvPicPr>
        <p:blipFill>
          <a:blip r:embed="rId5">
            <a:alphaModFix/>
          </a:blip>
          <a:stretch>
            <a:fillRect/>
          </a:stretch>
        </p:blipFill>
        <p:spPr>
          <a:xfrm>
            <a:off x="395000" y="2621600"/>
            <a:ext cx="4835926" cy="41327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grpSp>
        <p:nvGrpSpPr>
          <p:cNvPr id="374" name="Google Shape;374;p45"/>
          <p:cNvGrpSpPr/>
          <p:nvPr/>
        </p:nvGrpSpPr>
        <p:grpSpPr>
          <a:xfrm>
            <a:off x="152400" y="4436800"/>
            <a:ext cx="8839198" cy="1706375"/>
            <a:chOff x="152400" y="1846000"/>
            <a:chExt cx="8839198" cy="1706375"/>
          </a:xfrm>
        </p:grpSpPr>
        <p:pic>
          <p:nvPicPr>
            <p:cNvPr id="375" name="Google Shape;375;p45"/>
            <p:cNvPicPr preferRelativeResize="0"/>
            <p:nvPr/>
          </p:nvPicPr>
          <p:blipFill rotWithShape="1">
            <a:blip r:embed="rId3">
              <a:alphaModFix/>
            </a:blip>
            <a:srcRect b="30545" l="0" r="0" t="0"/>
            <a:stretch/>
          </p:blipFill>
          <p:spPr>
            <a:xfrm>
              <a:off x="152400" y="1846000"/>
              <a:ext cx="8839198" cy="1706375"/>
            </a:xfrm>
            <a:prstGeom prst="rect">
              <a:avLst/>
            </a:prstGeom>
            <a:noFill/>
            <a:ln>
              <a:noFill/>
            </a:ln>
          </p:spPr>
        </p:pic>
        <p:sp>
          <p:nvSpPr>
            <p:cNvPr id="376" name="Google Shape;376;p45"/>
            <p:cNvSpPr/>
            <p:nvPr/>
          </p:nvSpPr>
          <p:spPr>
            <a:xfrm>
              <a:off x="4063150" y="1981650"/>
              <a:ext cx="1566900" cy="123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45"/>
          <p:cNvSpPr txBox="1"/>
          <p:nvPr/>
        </p:nvSpPr>
        <p:spPr>
          <a:xfrm>
            <a:off x="2446300" y="6074000"/>
            <a:ext cx="12060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Gene Set                                                                                   </a:t>
            </a:r>
            <a:endParaRPr>
              <a:latin typeface="Calibri"/>
              <a:ea typeface="Calibri"/>
              <a:cs typeface="Calibri"/>
              <a:sym typeface="Calibri"/>
            </a:endParaRPr>
          </a:p>
        </p:txBody>
      </p:sp>
      <p:sp>
        <p:nvSpPr>
          <p:cNvPr id="378" name="Google Shape;378;p45"/>
          <p:cNvSpPr txBox="1"/>
          <p:nvPr/>
        </p:nvSpPr>
        <p:spPr>
          <a:xfrm>
            <a:off x="4973325" y="5628775"/>
            <a:ext cx="1901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Ranked </a:t>
            </a:r>
            <a:r>
              <a:rPr lang="en-US">
                <a:solidFill>
                  <a:schemeClr val="dk1"/>
                </a:solidFill>
                <a:latin typeface="Calibri"/>
                <a:ea typeface="Calibri"/>
                <a:cs typeface="Calibri"/>
                <a:sym typeface="Calibri"/>
              </a:rPr>
              <a:t>Gene List  </a:t>
            </a:r>
            <a:endParaRPr/>
          </a:p>
        </p:txBody>
      </p:sp>
      <p:sp>
        <p:nvSpPr>
          <p:cNvPr id="379" name="Google Shape;379;p45"/>
          <p:cNvSpPr txBox="1"/>
          <p:nvPr/>
        </p:nvSpPr>
        <p:spPr>
          <a:xfrm>
            <a:off x="504000" y="0"/>
            <a:ext cx="8289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Estimating </a:t>
            </a:r>
            <a:r>
              <a:rPr b="1" lang="en-US" sz="1800">
                <a:solidFill>
                  <a:schemeClr val="dk1"/>
                </a:solidFill>
              </a:rPr>
              <a:t>Enrichment</a:t>
            </a:r>
            <a:r>
              <a:rPr b="1" lang="en-US" sz="1800">
                <a:solidFill>
                  <a:schemeClr val="dk1"/>
                </a:solidFill>
              </a:rPr>
              <a:t> by Quantifying the Difference in CDF Distributions</a:t>
            </a:r>
            <a:endParaRPr b="1" sz="1800">
              <a:solidFill>
                <a:schemeClr val="dk1"/>
              </a:solidFill>
            </a:endParaRPr>
          </a:p>
        </p:txBody>
      </p:sp>
      <p:sp>
        <p:nvSpPr>
          <p:cNvPr id="380" name="Google Shape;380;p45"/>
          <p:cNvSpPr txBox="1"/>
          <p:nvPr/>
        </p:nvSpPr>
        <p:spPr>
          <a:xfrm>
            <a:off x="4572000" y="4124475"/>
            <a:ext cx="30513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a:t>
            </a:r>
            <a:r>
              <a:rPr baseline="-25000" lang="en-US">
                <a:latin typeface="Calibri"/>
                <a:ea typeface="Calibri"/>
                <a:cs typeface="Calibri"/>
                <a:sym typeface="Calibri"/>
              </a:rPr>
              <a:t>i  </a:t>
            </a:r>
            <a:r>
              <a:rPr lang="en-US">
                <a:latin typeface="Calibri"/>
                <a:ea typeface="Calibri"/>
                <a:cs typeface="Calibri"/>
                <a:sym typeface="Calibri"/>
              </a:rPr>
              <a:t>CDF of genes in the set (weighted)</a:t>
            </a:r>
            <a:endParaRPr>
              <a:latin typeface="Calibri"/>
              <a:ea typeface="Calibri"/>
              <a:cs typeface="Calibri"/>
              <a:sym typeface="Calibri"/>
            </a:endParaRPr>
          </a:p>
        </p:txBody>
      </p:sp>
      <p:sp>
        <p:nvSpPr>
          <p:cNvPr id="381" name="Google Shape;381;p45"/>
          <p:cNvSpPr txBox="1"/>
          <p:nvPr/>
        </p:nvSpPr>
        <p:spPr>
          <a:xfrm>
            <a:off x="6037125" y="5057650"/>
            <a:ext cx="24030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Q</a:t>
            </a:r>
            <a:r>
              <a:rPr baseline="-25000" lang="en-US">
                <a:latin typeface="Calibri"/>
                <a:ea typeface="Calibri"/>
                <a:cs typeface="Calibri"/>
                <a:sym typeface="Calibri"/>
              </a:rPr>
              <a:t>i  </a:t>
            </a:r>
            <a:r>
              <a:rPr lang="en-US">
                <a:latin typeface="Calibri"/>
                <a:ea typeface="Calibri"/>
                <a:cs typeface="Calibri"/>
                <a:sym typeface="Calibri"/>
              </a:rPr>
              <a:t>CDF of genes not in the set</a:t>
            </a:r>
            <a:endParaRPr>
              <a:latin typeface="Calibri"/>
              <a:ea typeface="Calibri"/>
              <a:cs typeface="Calibri"/>
              <a:sym typeface="Calibri"/>
            </a:endParaRPr>
          </a:p>
        </p:txBody>
      </p:sp>
      <p:cxnSp>
        <p:nvCxnSpPr>
          <p:cNvPr id="382" name="Google Shape;382;p45"/>
          <p:cNvCxnSpPr/>
          <p:nvPr/>
        </p:nvCxnSpPr>
        <p:spPr>
          <a:xfrm flipH="1">
            <a:off x="4612275" y="4466275"/>
            <a:ext cx="119100" cy="203700"/>
          </a:xfrm>
          <a:prstGeom prst="straightConnector1">
            <a:avLst/>
          </a:prstGeom>
          <a:noFill/>
          <a:ln cap="flat" cmpd="sng" w="9525">
            <a:solidFill>
              <a:schemeClr val="dk2"/>
            </a:solidFill>
            <a:prstDash val="solid"/>
            <a:round/>
            <a:headEnd len="med" w="med" type="none"/>
            <a:tailEnd len="med" w="med" type="triangle"/>
          </a:ln>
        </p:spPr>
      </p:cxnSp>
      <p:cxnSp>
        <p:nvCxnSpPr>
          <p:cNvPr id="383" name="Google Shape;383;p45"/>
          <p:cNvCxnSpPr>
            <a:stCxn id="381" idx="1"/>
          </p:cNvCxnSpPr>
          <p:nvPr/>
        </p:nvCxnSpPr>
        <p:spPr>
          <a:xfrm rot="10800000">
            <a:off x="5810625" y="5146000"/>
            <a:ext cx="226500" cy="144000"/>
          </a:xfrm>
          <a:prstGeom prst="straightConnector1">
            <a:avLst/>
          </a:prstGeom>
          <a:noFill/>
          <a:ln cap="flat" cmpd="sng" w="9525">
            <a:solidFill>
              <a:schemeClr val="dk2"/>
            </a:solidFill>
            <a:prstDash val="solid"/>
            <a:round/>
            <a:headEnd len="med" w="med" type="none"/>
            <a:tailEnd len="med" w="med" type="triangle"/>
          </a:ln>
        </p:spPr>
      </p:cxnSp>
      <p:cxnSp>
        <p:nvCxnSpPr>
          <p:cNvPr id="384" name="Google Shape;384;p45"/>
          <p:cNvCxnSpPr/>
          <p:nvPr/>
        </p:nvCxnSpPr>
        <p:spPr>
          <a:xfrm rot="10800000">
            <a:off x="3936350" y="4829000"/>
            <a:ext cx="3900" cy="499200"/>
          </a:xfrm>
          <a:prstGeom prst="straightConnector1">
            <a:avLst/>
          </a:prstGeom>
          <a:noFill/>
          <a:ln cap="flat" cmpd="sng" w="9525">
            <a:solidFill>
              <a:schemeClr val="dk2"/>
            </a:solidFill>
            <a:prstDash val="solid"/>
            <a:round/>
            <a:headEnd len="med" w="med" type="triangle"/>
            <a:tailEnd len="med" w="med" type="triangle"/>
          </a:ln>
        </p:spPr>
      </p:cxnSp>
      <p:sp>
        <p:nvSpPr>
          <p:cNvPr id="385" name="Google Shape;385;p45"/>
          <p:cNvSpPr txBox="1"/>
          <p:nvPr/>
        </p:nvSpPr>
        <p:spPr>
          <a:xfrm>
            <a:off x="3993975" y="4846475"/>
            <a:ext cx="13557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max difference</a:t>
            </a:r>
            <a:endParaRPr>
              <a:latin typeface="Calibri"/>
              <a:ea typeface="Calibri"/>
              <a:cs typeface="Calibri"/>
              <a:sym typeface="Calibri"/>
            </a:endParaRPr>
          </a:p>
        </p:txBody>
      </p:sp>
      <p:sp>
        <p:nvSpPr>
          <p:cNvPr id="386" name="Google Shape;386;p45"/>
          <p:cNvSpPr txBox="1"/>
          <p:nvPr/>
        </p:nvSpPr>
        <p:spPr>
          <a:xfrm>
            <a:off x="1128600" y="6392050"/>
            <a:ext cx="71547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Enrichment Score = Max Difference between weighted CDF Distributions</a:t>
            </a:r>
            <a:endParaRPr sz="1800">
              <a:latin typeface="Calibri"/>
              <a:ea typeface="Calibri"/>
              <a:cs typeface="Calibri"/>
              <a:sym typeface="Calibri"/>
            </a:endParaRPr>
          </a:p>
        </p:txBody>
      </p:sp>
      <p:pic>
        <p:nvPicPr>
          <p:cNvPr id="387" name="Google Shape;387;p45"/>
          <p:cNvPicPr preferRelativeResize="0"/>
          <p:nvPr/>
        </p:nvPicPr>
        <p:blipFill rotWithShape="1">
          <a:blip r:embed="rId4">
            <a:alphaModFix/>
          </a:blip>
          <a:srcRect b="0" l="20970" r="8208" t="0"/>
          <a:stretch/>
        </p:blipFill>
        <p:spPr>
          <a:xfrm rot="-5400000">
            <a:off x="4392975" y="-3063649"/>
            <a:ext cx="694174" cy="7813174"/>
          </a:xfrm>
          <a:prstGeom prst="rect">
            <a:avLst/>
          </a:prstGeom>
          <a:noFill/>
          <a:ln>
            <a:noFill/>
          </a:ln>
        </p:spPr>
      </p:pic>
      <p:sp>
        <p:nvSpPr>
          <p:cNvPr id="388" name="Google Shape;388;p45"/>
          <p:cNvSpPr txBox="1"/>
          <p:nvPr/>
        </p:nvSpPr>
        <p:spPr>
          <a:xfrm>
            <a:off x="1046500" y="1182775"/>
            <a:ext cx="3201600" cy="2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rank in sorted gene list h (1,...,N)</a:t>
            </a:r>
            <a:endParaRPr>
              <a:latin typeface="Calibri"/>
              <a:ea typeface="Calibri"/>
              <a:cs typeface="Calibri"/>
              <a:sym typeface="Calibri"/>
            </a:endParaRPr>
          </a:p>
        </p:txBody>
      </p:sp>
      <p:cxnSp>
        <p:nvCxnSpPr>
          <p:cNvPr id="389" name="Google Shape;389;p45"/>
          <p:cNvCxnSpPr/>
          <p:nvPr/>
        </p:nvCxnSpPr>
        <p:spPr>
          <a:xfrm>
            <a:off x="3704225" y="1381375"/>
            <a:ext cx="1176000" cy="5100"/>
          </a:xfrm>
          <a:prstGeom prst="straightConnector1">
            <a:avLst/>
          </a:prstGeom>
          <a:noFill/>
          <a:ln cap="flat" cmpd="sng" w="9525">
            <a:solidFill>
              <a:schemeClr val="dk2"/>
            </a:solidFill>
            <a:prstDash val="solid"/>
            <a:round/>
            <a:headEnd len="med" w="med" type="none"/>
            <a:tailEnd len="med" w="med" type="triangle"/>
          </a:ln>
        </p:spPr>
      </p:cxnSp>
      <p:pic>
        <p:nvPicPr>
          <p:cNvPr id="390" name="Google Shape;390;p45"/>
          <p:cNvPicPr preferRelativeResize="0"/>
          <p:nvPr/>
        </p:nvPicPr>
        <p:blipFill rotWithShape="1">
          <a:blip r:embed="rId5">
            <a:alphaModFix/>
          </a:blip>
          <a:srcRect b="0" l="0" r="0" t="2439"/>
          <a:stretch/>
        </p:blipFill>
        <p:spPr>
          <a:xfrm>
            <a:off x="0" y="2118875"/>
            <a:ext cx="8952801" cy="1889625"/>
          </a:xfrm>
          <a:prstGeom prst="rect">
            <a:avLst/>
          </a:prstGeom>
          <a:noFill/>
          <a:ln>
            <a:noFill/>
          </a:ln>
        </p:spPr>
      </p:pic>
      <p:sp>
        <p:nvSpPr>
          <p:cNvPr id="391" name="Google Shape;391;p45"/>
          <p:cNvSpPr txBox="1"/>
          <p:nvPr/>
        </p:nvSpPr>
        <p:spPr>
          <a:xfrm>
            <a:off x="3408475" y="1624350"/>
            <a:ext cx="30513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a:t>
            </a:r>
            <a:r>
              <a:rPr baseline="-25000" lang="en-US">
                <a:latin typeface="Calibri"/>
                <a:ea typeface="Calibri"/>
                <a:cs typeface="Calibri"/>
                <a:sym typeface="Calibri"/>
              </a:rPr>
              <a:t>i  </a:t>
            </a:r>
            <a:r>
              <a:rPr lang="en-US">
                <a:latin typeface="Calibri"/>
                <a:ea typeface="Calibri"/>
                <a:cs typeface="Calibri"/>
                <a:sym typeface="Calibri"/>
              </a:rPr>
              <a:t>P</a:t>
            </a:r>
            <a:r>
              <a:rPr lang="en-US">
                <a:latin typeface="Calibri"/>
                <a:ea typeface="Calibri"/>
                <a:cs typeface="Calibri"/>
                <a:sym typeface="Calibri"/>
              </a:rPr>
              <a:t>DF of genes in the set (weighted)</a:t>
            </a:r>
            <a:endParaRPr>
              <a:latin typeface="Calibri"/>
              <a:ea typeface="Calibri"/>
              <a:cs typeface="Calibri"/>
              <a:sym typeface="Calibri"/>
            </a:endParaRPr>
          </a:p>
        </p:txBody>
      </p:sp>
      <p:cxnSp>
        <p:nvCxnSpPr>
          <p:cNvPr id="392" name="Google Shape;392;p45"/>
          <p:cNvCxnSpPr/>
          <p:nvPr/>
        </p:nvCxnSpPr>
        <p:spPr>
          <a:xfrm flipH="1">
            <a:off x="3310400" y="1942775"/>
            <a:ext cx="533700" cy="176100"/>
          </a:xfrm>
          <a:prstGeom prst="straightConnector1">
            <a:avLst/>
          </a:prstGeom>
          <a:noFill/>
          <a:ln cap="flat" cmpd="sng" w="9525">
            <a:solidFill>
              <a:schemeClr val="dk2"/>
            </a:solidFill>
            <a:prstDash val="solid"/>
            <a:round/>
            <a:headEnd len="med" w="med" type="none"/>
            <a:tailEnd len="med" w="med" type="triangle"/>
          </a:ln>
        </p:spPr>
      </p:cxnSp>
      <p:sp>
        <p:nvSpPr>
          <p:cNvPr id="393" name="Google Shape;393;p45"/>
          <p:cNvSpPr txBox="1"/>
          <p:nvPr/>
        </p:nvSpPr>
        <p:spPr>
          <a:xfrm>
            <a:off x="5293275" y="2540750"/>
            <a:ext cx="24030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Q</a:t>
            </a:r>
            <a:r>
              <a:rPr baseline="-25000" lang="en-US">
                <a:latin typeface="Calibri"/>
                <a:ea typeface="Calibri"/>
                <a:cs typeface="Calibri"/>
                <a:sym typeface="Calibri"/>
              </a:rPr>
              <a:t>i  </a:t>
            </a:r>
            <a:r>
              <a:rPr lang="en-US">
                <a:latin typeface="Calibri"/>
                <a:ea typeface="Calibri"/>
                <a:cs typeface="Calibri"/>
                <a:sym typeface="Calibri"/>
              </a:rPr>
              <a:t>P</a:t>
            </a:r>
            <a:r>
              <a:rPr lang="en-US">
                <a:latin typeface="Calibri"/>
                <a:ea typeface="Calibri"/>
                <a:cs typeface="Calibri"/>
                <a:sym typeface="Calibri"/>
              </a:rPr>
              <a:t>DF of genes not in the set</a:t>
            </a:r>
            <a:endParaRPr>
              <a:latin typeface="Calibri"/>
              <a:ea typeface="Calibri"/>
              <a:cs typeface="Calibri"/>
              <a:sym typeface="Calibri"/>
            </a:endParaRPr>
          </a:p>
        </p:txBody>
      </p:sp>
      <p:cxnSp>
        <p:nvCxnSpPr>
          <p:cNvPr id="394" name="Google Shape;394;p45"/>
          <p:cNvCxnSpPr/>
          <p:nvPr/>
        </p:nvCxnSpPr>
        <p:spPr>
          <a:xfrm flipH="1">
            <a:off x="5035575" y="2773100"/>
            <a:ext cx="257700" cy="335400"/>
          </a:xfrm>
          <a:prstGeom prst="straightConnector1">
            <a:avLst/>
          </a:prstGeom>
          <a:noFill/>
          <a:ln cap="flat" cmpd="sng" w="9525">
            <a:solidFill>
              <a:schemeClr val="dk2"/>
            </a:solidFill>
            <a:prstDash val="solid"/>
            <a:round/>
            <a:headEnd len="med" w="med" type="none"/>
            <a:tailEnd len="med" w="med" type="triangle"/>
          </a:ln>
        </p:spPr>
      </p:cxnSp>
      <p:sp>
        <p:nvSpPr>
          <p:cNvPr id="395" name="Google Shape;395;p45"/>
          <p:cNvSpPr txBox="1"/>
          <p:nvPr/>
        </p:nvSpPr>
        <p:spPr>
          <a:xfrm>
            <a:off x="4880225" y="3457150"/>
            <a:ext cx="1901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Ranked Gene List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Google Shape;400;p46"/>
          <p:cNvPicPr preferRelativeResize="0"/>
          <p:nvPr/>
        </p:nvPicPr>
        <p:blipFill rotWithShape="1">
          <a:blip r:embed="rId3">
            <a:alphaModFix/>
          </a:blip>
          <a:srcRect b="0" l="0" r="11300" t="18586"/>
          <a:stretch/>
        </p:blipFill>
        <p:spPr>
          <a:xfrm>
            <a:off x="498875" y="4302900"/>
            <a:ext cx="8038800" cy="2159175"/>
          </a:xfrm>
          <a:prstGeom prst="rect">
            <a:avLst/>
          </a:prstGeom>
          <a:noFill/>
          <a:ln>
            <a:noFill/>
          </a:ln>
        </p:spPr>
      </p:pic>
      <p:sp>
        <p:nvSpPr>
          <p:cNvPr id="401" name="Google Shape;401;p46"/>
          <p:cNvSpPr txBox="1"/>
          <p:nvPr/>
        </p:nvSpPr>
        <p:spPr>
          <a:xfrm>
            <a:off x="2765875" y="0"/>
            <a:ext cx="40146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GSEA Enrichment Plot</a:t>
            </a:r>
            <a:endParaRPr b="1" sz="1800">
              <a:solidFill>
                <a:schemeClr val="dk1"/>
              </a:solidFill>
            </a:endParaRPr>
          </a:p>
        </p:txBody>
      </p:sp>
      <p:grpSp>
        <p:nvGrpSpPr>
          <p:cNvPr id="402" name="Google Shape;402;p46"/>
          <p:cNvGrpSpPr/>
          <p:nvPr/>
        </p:nvGrpSpPr>
        <p:grpSpPr>
          <a:xfrm>
            <a:off x="-18975" y="1290038"/>
            <a:ext cx="8839198" cy="1706375"/>
            <a:chOff x="152400" y="1846000"/>
            <a:chExt cx="8839198" cy="1706375"/>
          </a:xfrm>
        </p:grpSpPr>
        <p:pic>
          <p:nvPicPr>
            <p:cNvPr id="403" name="Google Shape;403;p46"/>
            <p:cNvPicPr preferRelativeResize="0"/>
            <p:nvPr/>
          </p:nvPicPr>
          <p:blipFill rotWithShape="1">
            <a:blip r:embed="rId4">
              <a:alphaModFix/>
            </a:blip>
            <a:srcRect b="30545" l="0" r="0" t="0"/>
            <a:stretch/>
          </p:blipFill>
          <p:spPr>
            <a:xfrm>
              <a:off x="152400" y="1846000"/>
              <a:ext cx="8839198" cy="1706375"/>
            </a:xfrm>
            <a:prstGeom prst="rect">
              <a:avLst/>
            </a:prstGeom>
            <a:noFill/>
            <a:ln>
              <a:noFill/>
            </a:ln>
          </p:spPr>
        </p:pic>
        <p:sp>
          <p:nvSpPr>
            <p:cNvPr id="404" name="Google Shape;404;p46"/>
            <p:cNvSpPr/>
            <p:nvPr/>
          </p:nvSpPr>
          <p:spPr>
            <a:xfrm>
              <a:off x="4063150" y="1981650"/>
              <a:ext cx="1566900" cy="123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46"/>
          <p:cNvSpPr txBox="1"/>
          <p:nvPr/>
        </p:nvSpPr>
        <p:spPr>
          <a:xfrm>
            <a:off x="2400600" y="2927225"/>
            <a:ext cx="12060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Gene Set                                                                                   </a:t>
            </a:r>
            <a:endParaRPr>
              <a:latin typeface="Calibri"/>
              <a:ea typeface="Calibri"/>
              <a:cs typeface="Calibri"/>
              <a:sym typeface="Calibri"/>
            </a:endParaRPr>
          </a:p>
        </p:txBody>
      </p:sp>
      <p:sp>
        <p:nvSpPr>
          <p:cNvPr id="406" name="Google Shape;406;p46"/>
          <p:cNvSpPr txBox="1"/>
          <p:nvPr/>
        </p:nvSpPr>
        <p:spPr>
          <a:xfrm>
            <a:off x="4708725" y="2502725"/>
            <a:ext cx="1901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Ranked Gene List  </a:t>
            </a:r>
            <a:endParaRPr/>
          </a:p>
        </p:txBody>
      </p:sp>
      <p:sp>
        <p:nvSpPr>
          <p:cNvPr id="407" name="Google Shape;407;p46"/>
          <p:cNvSpPr txBox="1"/>
          <p:nvPr/>
        </p:nvSpPr>
        <p:spPr>
          <a:xfrm>
            <a:off x="4526300" y="977700"/>
            <a:ext cx="30513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CDF of genes in the set (weighted) P</a:t>
            </a:r>
            <a:r>
              <a:rPr baseline="-25000" lang="en-US">
                <a:latin typeface="Calibri"/>
                <a:ea typeface="Calibri"/>
                <a:cs typeface="Calibri"/>
                <a:sym typeface="Calibri"/>
              </a:rPr>
              <a:t>i</a:t>
            </a:r>
            <a:endParaRPr baseline="-25000">
              <a:latin typeface="Calibri"/>
              <a:ea typeface="Calibri"/>
              <a:cs typeface="Calibri"/>
              <a:sym typeface="Calibri"/>
            </a:endParaRPr>
          </a:p>
        </p:txBody>
      </p:sp>
      <p:sp>
        <p:nvSpPr>
          <p:cNvPr id="408" name="Google Shape;408;p46"/>
          <p:cNvSpPr txBox="1"/>
          <p:nvPr/>
        </p:nvSpPr>
        <p:spPr>
          <a:xfrm>
            <a:off x="5991425" y="1910875"/>
            <a:ext cx="24030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CDF of genes not in the set Q</a:t>
            </a:r>
            <a:r>
              <a:rPr baseline="-25000" lang="en-US">
                <a:latin typeface="Calibri"/>
                <a:ea typeface="Calibri"/>
                <a:cs typeface="Calibri"/>
                <a:sym typeface="Calibri"/>
              </a:rPr>
              <a:t>i</a:t>
            </a:r>
            <a:endParaRPr baseline="-25000">
              <a:latin typeface="Calibri"/>
              <a:ea typeface="Calibri"/>
              <a:cs typeface="Calibri"/>
              <a:sym typeface="Calibri"/>
            </a:endParaRPr>
          </a:p>
        </p:txBody>
      </p:sp>
      <p:cxnSp>
        <p:nvCxnSpPr>
          <p:cNvPr id="409" name="Google Shape;409;p46"/>
          <p:cNvCxnSpPr/>
          <p:nvPr/>
        </p:nvCxnSpPr>
        <p:spPr>
          <a:xfrm flipH="1">
            <a:off x="4566575" y="1319500"/>
            <a:ext cx="119100" cy="203700"/>
          </a:xfrm>
          <a:prstGeom prst="straightConnector1">
            <a:avLst/>
          </a:prstGeom>
          <a:noFill/>
          <a:ln cap="flat" cmpd="sng" w="9525">
            <a:solidFill>
              <a:schemeClr val="dk2"/>
            </a:solidFill>
            <a:prstDash val="solid"/>
            <a:round/>
            <a:headEnd len="med" w="med" type="none"/>
            <a:tailEnd len="med" w="med" type="triangle"/>
          </a:ln>
        </p:spPr>
      </p:cxnSp>
      <p:cxnSp>
        <p:nvCxnSpPr>
          <p:cNvPr id="410" name="Google Shape;410;p46"/>
          <p:cNvCxnSpPr>
            <a:stCxn id="408" idx="1"/>
          </p:cNvCxnSpPr>
          <p:nvPr/>
        </p:nvCxnSpPr>
        <p:spPr>
          <a:xfrm rot="10800000">
            <a:off x="5764925" y="1999225"/>
            <a:ext cx="226500" cy="144000"/>
          </a:xfrm>
          <a:prstGeom prst="straightConnector1">
            <a:avLst/>
          </a:prstGeom>
          <a:noFill/>
          <a:ln cap="flat" cmpd="sng" w="9525">
            <a:solidFill>
              <a:schemeClr val="dk2"/>
            </a:solidFill>
            <a:prstDash val="solid"/>
            <a:round/>
            <a:headEnd len="med" w="med" type="none"/>
            <a:tailEnd len="med" w="med" type="triangle"/>
          </a:ln>
        </p:spPr>
      </p:cxnSp>
      <p:cxnSp>
        <p:nvCxnSpPr>
          <p:cNvPr id="411" name="Google Shape;411;p46"/>
          <p:cNvCxnSpPr/>
          <p:nvPr/>
        </p:nvCxnSpPr>
        <p:spPr>
          <a:xfrm rot="10800000">
            <a:off x="3890650" y="1682225"/>
            <a:ext cx="3900" cy="499200"/>
          </a:xfrm>
          <a:prstGeom prst="straightConnector1">
            <a:avLst/>
          </a:prstGeom>
          <a:noFill/>
          <a:ln cap="flat" cmpd="sng" w="9525">
            <a:solidFill>
              <a:schemeClr val="dk2"/>
            </a:solidFill>
            <a:prstDash val="solid"/>
            <a:round/>
            <a:headEnd len="med" w="med" type="triangle"/>
            <a:tailEnd len="med" w="med" type="triangle"/>
          </a:ln>
        </p:spPr>
      </p:cxnSp>
      <p:sp>
        <p:nvSpPr>
          <p:cNvPr id="412" name="Google Shape;412;p46"/>
          <p:cNvSpPr txBox="1"/>
          <p:nvPr/>
        </p:nvSpPr>
        <p:spPr>
          <a:xfrm>
            <a:off x="3948275" y="1699700"/>
            <a:ext cx="13557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max difference</a:t>
            </a:r>
            <a:endParaRPr>
              <a:latin typeface="Calibri"/>
              <a:ea typeface="Calibri"/>
              <a:cs typeface="Calibri"/>
              <a:sym typeface="Calibri"/>
            </a:endParaRPr>
          </a:p>
        </p:txBody>
      </p:sp>
      <p:sp>
        <p:nvSpPr>
          <p:cNvPr id="413" name="Google Shape;413;p46"/>
          <p:cNvSpPr txBox="1"/>
          <p:nvPr/>
        </p:nvSpPr>
        <p:spPr>
          <a:xfrm>
            <a:off x="2132400" y="3590850"/>
            <a:ext cx="60468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The Enrichment Plot Shows the Difference between the CDFs: P</a:t>
            </a:r>
            <a:r>
              <a:rPr baseline="-25000" lang="en-US">
                <a:latin typeface="Calibri"/>
                <a:ea typeface="Calibri"/>
                <a:cs typeface="Calibri"/>
                <a:sym typeface="Calibri"/>
              </a:rPr>
              <a:t>i</a:t>
            </a:r>
            <a:r>
              <a:rPr lang="en-US">
                <a:latin typeface="Calibri"/>
                <a:ea typeface="Calibri"/>
                <a:cs typeface="Calibri"/>
                <a:sym typeface="Calibri"/>
              </a:rPr>
              <a:t> - Q</a:t>
            </a:r>
            <a:r>
              <a:rPr baseline="-25000" lang="en-US">
                <a:latin typeface="Calibri"/>
                <a:ea typeface="Calibri"/>
                <a:cs typeface="Calibri"/>
                <a:sym typeface="Calibri"/>
              </a:rPr>
              <a:t>i</a:t>
            </a:r>
            <a:endParaRPr baseline="-25000">
              <a:latin typeface="Calibri"/>
              <a:ea typeface="Calibri"/>
              <a:cs typeface="Calibri"/>
              <a:sym typeface="Calibri"/>
            </a:endParaRPr>
          </a:p>
        </p:txBody>
      </p:sp>
      <p:cxnSp>
        <p:nvCxnSpPr>
          <p:cNvPr id="414" name="Google Shape;414;p46"/>
          <p:cNvCxnSpPr/>
          <p:nvPr/>
        </p:nvCxnSpPr>
        <p:spPr>
          <a:xfrm rot="10800000">
            <a:off x="3921425" y="4453700"/>
            <a:ext cx="4500" cy="616200"/>
          </a:xfrm>
          <a:prstGeom prst="straightConnector1">
            <a:avLst/>
          </a:prstGeom>
          <a:noFill/>
          <a:ln cap="flat" cmpd="sng" w="9525">
            <a:solidFill>
              <a:schemeClr val="dk2"/>
            </a:solidFill>
            <a:prstDash val="solid"/>
            <a:round/>
            <a:headEnd len="med" w="med" type="triangle"/>
            <a:tailEnd len="med" w="med" type="triangle"/>
          </a:ln>
        </p:spPr>
      </p:cxnSp>
      <p:sp>
        <p:nvSpPr>
          <p:cNvPr id="415" name="Google Shape;415;p46"/>
          <p:cNvSpPr txBox="1"/>
          <p:nvPr/>
        </p:nvSpPr>
        <p:spPr>
          <a:xfrm>
            <a:off x="3948275" y="4618200"/>
            <a:ext cx="13557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max difference</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Google Shape;420;p47"/>
          <p:cNvPicPr preferRelativeResize="0"/>
          <p:nvPr/>
        </p:nvPicPr>
        <p:blipFill rotWithShape="1">
          <a:blip r:embed="rId3">
            <a:alphaModFix/>
          </a:blip>
          <a:srcRect b="0" l="51145" r="0" t="0"/>
          <a:stretch/>
        </p:blipFill>
        <p:spPr>
          <a:xfrm>
            <a:off x="4926901" y="1503325"/>
            <a:ext cx="2168925" cy="1342175"/>
          </a:xfrm>
          <a:prstGeom prst="rect">
            <a:avLst/>
          </a:prstGeom>
          <a:noFill/>
          <a:ln>
            <a:noFill/>
          </a:ln>
        </p:spPr>
      </p:pic>
      <p:sp>
        <p:nvSpPr>
          <p:cNvPr id="421" name="Google Shape;421;p47"/>
          <p:cNvSpPr txBox="1"/>
          <p:nvPr/>
        </p:nvSpPr>
        <p:spPr>
          <a:xfrm>
            <a:off x="3347125" y="0"/>
            <a:ext cx="43218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libri"/>
                <a:ea typeface="Calibri"/>
                <a:cs typeface="Calibri"/>
                <a:sym typeface="Calibri"/>
              </a:rPr>
              <a:t>GSEA Enrichment Score</a:t>
            </a:r>
            <a:endParaRPr b="1" sz="2400">
              <a:latin typeface="Calibri"/>
              <a:ea typeface="Calibri"/>
              <a:cs typeface="Calibri"/>
              <a:sym typeface="Calibri"/>
            </a:endParaRPr>
          </a:p>
        </p:txBody>
      </p:sp>
      <p:sp>
        <p:nvSpPr>
          <p:cNvPr id="422" name="Google Shape;422;p47"/>
          <p:cNvSpPr txBox="1"/>
          <p:nvPr/>
        </p:nvSpPr>
        <p:spPr>
          <a:xfrm>
            <a:off x="1405100" y="422500"/>
            <a:ext cx="7661400" cy="5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1155CC"/>
                </a:solidFill>
                <a:latin typeface="Calibri"/>
                <a:ea typeface="Calibri"/>
                <a:cs typeface="Calibri"/>
                <a:sym typeface="Calibri"/>
              </a:rPr>
              <a:t>Weighted CDF of genes in the gene set (hits)                      CDF of genes not in the set (misses)</a:t>
            </a:r>
            <a:endParaRPr>
              <a:solidFill>
                <a:srgbClr val="1155CC"/>
              </a:solidFill>
              <a:latin typeface="Calibri"/>
              <a:ea typeface="Calibri"/>
              <a:cs typeface="Calibri"/>
              <a:sym typeface="Calibri"/>
            </a:endParaRPr>
          </a:p>
        </p:txBody>
      </p:sp>
      <p:sp>
        <p:nvSpPr>
          <p:cNvPr id="423" name="Google Shape;423;p47"/>
          <p:cNvSpPr txBox="1"/>
          <p:nvPr/>
        </p:nvSpPr>
        <p:spPr>
          <a:xfrm>
            <a:off x="1214800" y="3072675"/>
            <a:ext cx="3357300" cy="5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Running</a:t>
            </a:r>
            <a:r>
              <a:rPr lang="en-US">
                <a:latin typeface="Calibri"/>
                <a:ea typeface="Calibri"/>
                <a:cs typeface="Calibri"/>
                <a:sym typeface="Calibri"/>
              </a:rPr>
              <a:t> score (height of </a:t>
            </a:r>
            <a:r>
              <a:rPr lang="en-US">
                <a:latin typeface="Calibri"/>
                <a:ea typeface="Calibri"/>
                <a:cs typeface="Calibri"/>
                <a:sym typeface="Calibri"/>
              </a:rPr>
              <a:t>enrichment</a:t>
            </a:r>
            <a:r>
              <a:rPr lang="en-US">
                <a:latin typeface="Calibri"/>
                <a:ea typeface="Calibri"/>
                <a:cs typeface="Calibri"/>
                <a:sym typeface="Calibri"/>
              </a:rPr>
              <a:t> plot)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Enrichment score is maximum difference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Kolmogorov-Smirnov Statistic</a:t>
            </a:r>
            <a:endParaRPr>
              <a:latin typeface="Calibri"/>
              <a:ea typeface="Calibri"/>
              <a:cs typeface="Calibri"/>
              <a:sym typeface="Calibri"/>
            </a:endParaRPr>
          </a:p>
        </p:txBody>
      </p:sp>
      <p:sp>
        <p:nvSpPr>
          <p:cNvPr id="424" name="Google Shape;424;p47"/>
          <p:cNvSpPr txBox="1"/>
          <p:nvPr/>
        </p:nvSpPr>
        <p:spPr>
          <a:xfrm>
            <a:off x="1428075" y="993688"/>
            <a:ext cx="21399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gene score at rank h</a:t>
            </a:r>
            <a:endParaRPr sz="1200">
              <a:latin typeface="Calibri"/>
              <a:ea typeface="Calibri"/>
              <a:cs typeface="Calibri"/>
              <a:sym typeface="Calibri"/>
            </a:endParaRPr>
          </a:p>
        </p:txBody>
      </p:sp>
      <p:cxnSp>
        <p:nvCxnSpPr>
          <p:cNvPr id="425" name="Google Shape;425;p47"/>
          <p:cNvCxnSpPr/>
          <p:nvPr/>
        </p:nvCxnSpPr>
        <p:spPr>
          <a:xfrm>
            <a:off x="2814025" y="1229950"/>
            <a:ext cx="365400" cy="418800"/>
          </a:xfrm>
          <a:prstGeom prst="straightConnector1">
            <a:avLst/>
          </a:prstGeom>
          <a:noFill/>
          <a:ln cap="flat" cmpd="sng" w="9525">
            <a:solidFill>
              <a:schemeClr val="dk2"/>
            </a:solidFill>
            <a:prstDash val="solid"/>
            <a:round/>
            <a:headEnd len="med" w="med" type="none"/>
            <a:tailEnd len="med" w="med" type="triangle"/>
          </a:ln>
        </p:spPr>
      </p:cxnSp>
      <p:sp>
        <p:nvSpPr>
          <p:cNvPr id="426" name="Google Shape;426;p47"/>
          <p:cNvSpPr txBox="1"/>
          <p:nvPr/>
        </p:nvSpPr>
        <p:spPr>
          <a:xfrm>
            <a:off x="4139675" y="862425"/>
            <a:ext cx="42492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indicator function: 1 if gene is in </a:t>
            </a:r>
            <a:r>
              <a:rPr lang="en-US" sz="1200">
                <a:latin typeface="Calibri"/>
                <a:ea typeface="Calibri"/>
                <a:cs typeface="Calibri"/>
                <a:sym typeface="Calibri"/>
              </a:rPr>
              <a:t>the</a:t>
            </a:r>
            <a:r>
              <a:rPr lang="en-US" sz="1200">
                <a:latin typeface="Calibri"/>
                <a:ea typeface="Calibri"/>
                <a:cs typeface="Calibri"/>
                <a:sym typeface="Calibri"/>
              </a:rPr>
              <a:t> set and 0 if is not</a:t>
            </a:r>
            <a:endParaRPr sz="1200">
              <a:latin typeface="Calibri"/>
              <a:ea typeface="Calibri"/>
              <a:cs typeface="Calibri"/>
              <a:sym typeface="Calibri"/>
            </a:endParaRPr>
          </a:p>
        </p:txBody>
      </p:sp>
      <p:cxnSp>
        <p:nvCxnSpPr>
          <p:cNvPr id="427" name="Google Shape;427;p47"/>
          <p:cNvCxnSpPr/>
          <p:nvPr/>
        </p:nvCxnSpPr>
        <p:spPr>
          <a:xfrm flipH="1">
            <a:off x="3807825" y="1180450"/>
            <a:ext cx="411300" cy="456600"/>
          </a:xfrm>
          <a:prstGeom prst="straightConnector1">
            <a:avLst/>
          </a:prstGeom>
          <a:noFill/>
          <a:ln cap="flat" cmpd="sng" w="9525">
            <a:solidFill>
              <a:schemeClr val="dk2"/>
            </a:solidFill>
            <a:prstDash val="solid"/>
            <a:round/>
            <a:headEnd len="med" w="med" type="none"/>
            <a:tailEnd len="med" w="med" type="triangle"/>
          </a:ln>
        </p:spPr>
      </p:cxnSp>
      <p:sp>
        <p:nvSpPr>
          <p:cNvPr id="428" name="Google Shape;428;p47"/>
          <p:cNvSpPr txBox="1"/>
          <p:nvPr/>
        </p:nvSpPr>
        <p:spPr>
          <a:xfrm>
            <a:off x="6553375" y="2650000"/>
            <a:ext cx="26694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total number of genes in gene list</a:t>
            </a:r>
            <a:endParaRPr sz="1200">
              <a:latin typeface="Calibri"/>
              <a:ea typeface="Calibri"/>
              <a:cs typeface="Calibri"/>
              <a:sym typeface="Calibri"/>
            </a:endParaRPr>
          </a:p>
        </p:txBody>
      </p:sp>
      <p:cxnSp>
        <p:nvCxnSpPr>
          <p:cNvPr id="429" name="Google Shape;429;p47"/>
          <p:cNvCxnSpPr/>
          <p:nvPr/>
        </p:nvCxnSpPr>
        <p:spPr>
          <a:xfrm rot="10800000">
            <a:off x="6262225" y="2454225"/>
            <a:ext cx="359700" cy="314100"/>
          </a:xfrm>
          <a:prstGeom prst="straightConnector1">
            <a:avLst/>
          </a:prstGeom>
          <a:noFill/>
          <a:ln cap="flat" cmpd="sng" w="9525">
            <a:solidFill>
              <a:schemeClr val="dk2"/>
            </a:solidFill>
            <a:prstDash val="solid"/>
            <a:round/>
            <a:headEnd len="med" w="med" type="none"/>
            <a:tailEnd len="med" w="med" type="triangle"/>
          </a:ln>
        </p:spPr>
      </p:cxnSp>
      <p:sp>
        <p:nvSpPr>
          <p:cNvPr id="430" name="Google Shape;430;p47"/>
          <p:cNvSpPr txBox="1"/>
          <p:nvPr/>
        </p:nvSpPr>
        <p:spPr>
          <a:xfrm>
            <a:off x="7095825" y="2408375"/>
            <a:ext cx="1690800" cy="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size of gene set</a:t>
            </a:r>
            <a:endParaRPr sz="1200">
              <a:latin typeface="Calibri"/>
              <a:ea typeface="Calibri"/>
              <a:cs typeface="Calibri"/>
              <a:sym typeface="Calibri"/>
            </a:endParaRPr>
          </a:p>
        </p:txBody>
      </p:sp>
      <p:cxnSp>
        <p:nvCxnSpPr>
          <p:cNvPr id="431" name="Google Shape;431;p47"/>
          <p:cNvCxnSpPr/>
          <p:nvPr/>
        </p:nvCxnSpPr>
        <p:spPr>
          <a:xfrm rot="10800000">
            <a:off x="6713350" y="2494200"/>
            <a:ext cx="407400" cy="110400"/>
          </a:xfrm>
          <a:prstGeom prst="straightConnector1">
            <a:avLst/>
          </a:prstGeom>
          <a:noFill/>
          <a:ln cap="flat" cmpd="sng" w="9525">
            <a:solidFill>
              <a:schemeClr val="dk2"/>
            </a:solidFill>
            <a:prstDash val="solid"/>
            <a:round/>
            <a:headEnd len="med" w="med" type="none"/>
            <a:tailEnd len="med" w="med" type="triangle"/>
          </a:ln>
        </p:spPr>
      </p:cxnSp>
      <p:sp>
        <p:nvSpPr>
          <p:cNvPr id="432" name="Google Shape;432;p47"/>
          <p:cNvSpPr/>
          <p:nvPr/>
        </p:nvSpPr>
        <p:spPr>
          <a:xfrm rot="5400000">
            <a:off x="3427100" y="1115500"/>
            <a:ext cx="99000" cy="731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txBox="1"/>
          <p:nvPr/>
        </p:nvSpPr>
        <p:spPr>
          <a:xfrm>
            <a:off x="3250100" y="1081275"/>
            <a:ext cx="453000" cy="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hit</a:t>
            </a:r>
            <a:endParaRPr>
              <a:latin typeface="Calibri"/>
              <a:ea typeface="Calibri"/>
              <a:cs typeface="Calibri"/>
              <a:sym typeface="Calibri"/>
            </a:endParaRPr>
          </a:p>
        </p:txBody>
      </p:sp>
      <p:sp>
        <p:nvSpPr>
          <p:cNvPr id="434" name="Google Shape;434;p47"/>
          <p:cNvSpPr txBox="1"/>
          <p:nvPr/>
        </p:nvSpPr>
        <p:spPr>
          <a:xfrm>
            <a:off x="6406775" y="1180275"/>
            <a:ext cx="662400" cy="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miss</a:t>
            </a:r>
            <a:endParaRPr>
              <a:latin typeface="Calibri"/>
              <a:ea typeface="Calibri"/>
              <a:cs typeface="Calibri"/>
              <a:sym typeface="Calibri"/>
            </a:endParaRPr>
          </a:p>
        </p:txBody>
      </p:sp>
      <p:sp>
        <p:nvSpPr>
          <p:cNvPr id="435" name="Google Shape;435;p47"/>
          <p:cNvSpPr/>
          <p:nvPr/>
        </p:nvSpPr>
        <p:spPr>
          <a:xfrm rot="5400000">
            <a:off x="6595350" y="1195550"/>
            <a:ext cx="99000" cy="731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47"/>
          <p:cNvPicPr preferRelativeResize="0"/>
          <p:nvPr/>
        </p:nvPicPr>
        <p:blipFill rotWithShape="1">
          <a:blip r:embed="rId4">
            <a:alphaModFix/>
          </a:blip>
          <a:srcRect b="0" l="0" r="11300" t="10071"/>
          <a:stretch/>
        </p:blipFill>
        <p:spPr>
          <a:xfrm>
            <a:off x="731350" y="4472950"/>
            <a:ext cx="8038800" cy="2385051"/>
          </a:xfrm>
          <a:prstGeom prst="rect">
            <a:avLst/>
          </a:prstGeom>
          <a:noFill/>
          <a:ln>
            <a:noFill/>
          </a:ln>
        </p:spPr>
      </p:pic>
      <p:cxnSp>
        <p:nvCxnSpPr>
          <p:cNvPr id="437" name="Google Shape;437;p47"/>
          <p:cNvCxnSpPr/>
          <p:nvPr/>
        </p:nvCxnSpPr>
        <p:spPr>
          <a:xfrm rot="10800000">
            <a:off x="4139675" y="4897525"/>
            <a:ext cx="4500" cy="616200"/>
          </a:xfrm>
          <a:prstGeom prst="straightConnector1">
            <a:avLst/>
          </a:prstGeom>
          <a:noFill/>
          <a:ln cap="flat" cmpd="sng" w="9525">
            <a:solidFill>
              <a:schemeClr val="dk2"/>
            </a:solidFill>
            <a:prstDash val="solid"/>
            <a:round/>
            <a:headEnd len="med" w="med" type="triangle"/>
            <a:tailEnd len="med" w="med" type="triangle"/>
          </a:ln>
        </p:spPr>
      </p:cxnSp>
      <p:sp>
        <p:nvSpPr>
          <p:cNvPr id="438" name="Google Shape;438;p47"/>
          <p:cNvSpPr txBox="1"/>
          <p:nvPr/>
        </p:nvSpPr>
        <p:spPr>
          <a:xfrm>
            <a:off x="4105600" y="5035375"/>
            <a:ext cx="25926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max difference              = 0.640</a:t>
            </a:r>
            <a:endParaRPr>
              <a:latin typeface="Calibri"/>
              <a:ea typeface="Calibri"/>
              <a:cs typeface="Calibri"/>
              <a:sym typeface="Calibri"/>
            </a:endParaRPr>
          </a:p>
        </p:txBody>
      </p:sp>
      <p:pic>
        <p:nvPicPr>
          <p:cNvPr id="439" name="Google Shape;439;p47"/>
          <p:cNvPicPr preferRelativeResize="0"/>
          <p:nvPr/>
        </p:nvPicPr>
        <p:blipFill rotWithShape="1">
          <a:blip r:embed="rId5">
            <a:alphaModFix/>
          </a:blip>
          <a:srcRect b="61621" l="59869" r="28796" t="0"/>
          <a:stretch/>
        </p:blipFill>
        <p:spPr>
          <a:xfrm>
            <a:off x="273275" y="5062025"/>
            <a:ext cx="533814" cy="512400"/>
          </a:xfrm>
          <a:prstGeom prst="rect">
            <a:avLst/>
          </a:prstGeom>
          <a:noFill/>
          <a:ln>
            <a:noFill/>
          </a:ln>
        </p:spPr>
      </p:pic>
      <p:pic>
        <p:nvPicPr>
          <p:cNvPr id="440" name="Google Shape;440;p47"/>
          <p:cNvPicPr preferRelativeResize="0"/>
          <p:nvPr/>
        </p:nvPicPr>
        <p:blipFill>
          <a:blip r:embed="rId6">
            <a:alphaModFix/>
          </a:blip>
          <a:stretch>
            <a:fillRect/>
          </a:stretch>
        </p:blipFill>
        <p:spPr>
          <a:xfrm>
            <a:off x="5333025" y="5139341"/>
            <a:ext cx="435150" cy="247761"/>
          </a:xfrm>
          <a:prstGeom prst="rect">
            <a:avLst/>
          </a:prstGeom>
          <a:noFill/>
          <a:ln>
            <a:noFill/>
          </a:ln>
        </p:spPr>
      </p:pic>
      <p:pic>
        <p:nvPicPr>
          <p:cNvPr id="441" name="Google Shape;441;p47"/>
          <p:cNvPicPr preferRelativeResize="0"/>
          <p:nvPr/>
        </p:nvPicPr>
        <p:blipFill rotWithShape="1">
          <a:blip r:embed="rId3">
            <a:alphaModFix/>
          </a:blip>
          <a:srcRect b="0" l="0" r="54225" t="0"/>
          <a:stretch/>
        </p:blipFill>
        <p:spPr>
          <a:xfrm>
            <a:off x="1897550" y="1503325"/>
            <a:ext cx="2032200" cy="1342175"/>
          </a:xfrm>
          <a:prstGeom prst="rect">
            <a:avLst/>
          </a:prstGeom>
          <a:noFill/>
          <a:ln>
            <a:noFill/>
          </a:ln>
        </p:spPr>
      </p:pic>
      <p:pic>
        <p:nvPicPr>
          <p:cNvPr id="442" name="Google Shape;442;p47"/>
          <p:cNvPicPr preferRelativeResize="0"/>
          <p:nvPr/>
        </p:nvPicPr>
        <p:blipFill>
          <a:blip r:embed="rId7">
            <a:alphaModFix/>
          </a:blip>
          <a:stretch>
            <a:fillRect/>
          </a:stretch>
        </p:blipFill>
        <p:spPr>
          <a:xfrm>
            <a:off x="4658026" y="3819526"/>
            <a:ext cx="2220475" cy="512400"/>
          </a:xfrm>
          <a:prstGeom prst="rect">
            <a:avLst/>
          </a:prstGeom>
          <a:noFill/>
          <a:ln>
            <a:noFill/>
          </a:ln>
        </p:spPr>
      </p:pic>
      <p:pic>
        <p:nvPicPr>
          <p:cNvPr id="443" name="Google Shape;443;p47"/>
          <p:cNvPicPr preferRelativeResize="0"/>
          <p:nvPr/>
        </p:nvPicPr>
        <p:blipFill>
          <a:blip r:embed="rId8">
            <a:alphaModFix/>
          </a:blip>
          <a:stretch>
            <a:fillRect/>
          </a:stretch>
        </p:blipFill>
        <p:spPr>
          <a:xfrm>
            <a:off x="4621525" y="3217700"/>
            <a:ext cx="2168925" cy="3145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8"/>
          <p:cNvSpPr txBox="1"/>
          <p:nvPr/>
        </p:nvSpPr>
        <p:spPr>
          <a:xfrm>
            <a:off x="51900" y="156125"/>
            <a:ext cx="90921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The </a:t>
            </a:r>
            <a:r>
              <a:rPr b="1" lang="en-US" sz="1800"/>
              <a:t>Enrichment Score is the Max Difference between weighted CDF Distributions</a:t>
            </a:r>
            <a:endParaRPr b="1" sz="1800"/>
          </a:p>
        </p:txBody>
      </p:sp>
      <p:pic>
        <p:nvPicPr>
          <p:cNvPr id="449" name="Google Shape;449;p48"/>
          <p:cNvPicPr preferRelativeResize="0"/>
          <p:nvPr/>
        </p:nvPicPr>
        <p:blipFill rotWithShape="1">
          <a:blip r:embed="rId3">
            <a:alphaModFix/>
          </a:blip>
          <a:srcRect b="0" l="0" r="11300" t="10071"/>
          <a:stretch/>
        </p:blipFill>
        <p:spPr>
          <a:xfrm>
            <a:off x="457000" y="3853875"/>
            <a:ext cx="8038800" cy="2385051"/>
          </a:xfrm>
          <a:prstGeom prst="rect">
            <a:avLst/>
          </a:prstGeom>
          <a:noFill/>
          <a:ln>
            <a:noFill/>
          </a:ln>
        </p:spPr>
      </p:pic>
      <p:cxnSp>
        <p:nvCxnSpPr>
          <p:cNvPr id="450" name="Google Shape;450;p48"/>
          <p:cNvCxnSpPr/>
          <p:nvPr/>
        </p:nvCxnSpPr>
        <p:spPr>
          <a:xfrm rot="10800000">
            <a:off x="3880725" y="4278450"/>
            <a:ext cx="4500" cy="616200"/>
          </a:xfrm>
          <a:prstGeom prst="straightConnector1">
            <a:avLst/>
          </a:prstGeom>
          <a:noFill/>
          <a:ln cap="flat" cmpd="sng" w="9525">
            <a:solidFill>
              <a:schemeClr val="dk2"/>
            </a:solidFill>
            <a:prstDash val="solid"/>
            <a:round/>
            <a:headEnd len="med" w="med" type="triangle"/>
            <a:tailEnd len="med" w="med" type="triangle"/>
          </a:ln>
        </p:spPr>
      </p:cxnSp>
      <p:sp>
        <p:nvSpPr>
          <p:cNvPr id="451" name="Google Shape;451;p48"/>
          <p:cNvSpPr txBox="1"/>
          <p:nvPr/>
        </p:nvSpPr>
        <p:spPr>
          <a:xfrm>
            <a:off x="3907575" y="4442950"/>
            <a:ext cx="20670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max difference = 0.640</a:t>
            </a:r>
            <a:endParaRPr>
              <a:latin typeface="Calibri"/>
              <a:ea typeface="Calibri"/>
              <a:cs typeface="Calibri"/>
              <a:sym typeface="Calibri"/>
            </a:endParaRPr>
          </a:p>
        </p:txBody>
      </p:sp>
      <p:sp>
        <p:nvSpPr>
          <p:cNvPr id="452" name="Google Shape;452;p48"/>
          <p:cNvSpPr txBox="1"/>
          <p:nvPr/>
        </p:nvSpPr>
        <p:spPr>
          <a:xfrm>
            <a:off x="677000" y="738775"/>
            <a:ext cx="8096400" cy="567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Calibri"/>
              <a:buChar char="●"/>
            </a:pPr>
            <a:r>
              <a:rPr lang="en-US">
                <a:latin typeface="Calibri"/>
                <a:ea typeface="Calibri"/>
                <a:cs typeface="Calibri"/>
                <a:sym typeface="Calibri"/>
              </a:rPr>
              <a:t>The Enrichment Plot Shows the Difference between the CDF’s</a:t>
            </a:r>
            <a:endParaRPr>
              <a:latin typeface="Calibri"/>
              <a:ea typeface="Calibri"/>
              <a:cs typeface="Calibri"/>
              <a:sym typeface="Calibri"/>
            </a:endParaRPr>
          </a:p>
          <a:p>
            <a:pPr indent="-317500" lvl="0" marL="457200" rtl="0" algn="l">
              <a:lnSpc>
                <a:spcPct val="150000"/>
              </a:lnSpc>
              <a:spcBef>
                <a:spcPts val="0"/>
              </a:spcBef>
              <a:spcAft>
                <a:spcPts val="0"/>
              </a:spcAft>
              <a:buSzPts val="1400"/>
              <a:buFont typeface="Calibri"/>
              <a:buChar char="●"/>
            </a:pPr>
            <a:r>
              <a:rPr lang="en-US">
                <a:latin typeface="Calibri"/>
                <a:ea typeface="Calibri"/>
                <a:cs typeface="Calibri"/>
                <a:sym typeface="Calibri"/>
              </a:rPr>
              <a:t>Because the CDF’s start at zero and end at one, the </a:t>
            </a:r>
            <a:r>
              <a:rPr lang="en-US">
                <a:latin typeface="Calibri"/>
                <a:ea typeface="Calibri"/>
                <a:cs typeface="Calibri"/>
                <a:sym typeface="Calibri"/>
              </a:rPr>
              <a:t>enrichment</a:t>
            </a:r>
            <a:r>
              <a:rPr lang="en-US">
                <a:latin typeface="Calibri"/>
                <a:ea typeface="Calibri"/>
                <a:cs typeface="Calibri"/>
                <a:sym typeface="Calibri"/>
              </a:rPr>
              <a:t> plot starts at zero and ends at zero</a:t>
            </a:r>
            <a:endParaRPr>
              <a:latin typeface="Calibri"/>
              <a:ea typeface="Calibri"/>
              <a:cs typeface="Calibri"/>
              <a:sym typeface="Calibri"/>
            </a:endParaRPr>
          </a:p>
          <a:p>
            <a:pPr indent="-317500" lvl="0" marL="457200" rtl="0" algn="l">
              <a:lnSpc>
                <a:spcPct val="150000"/>
              </a:lnSpc>
              <a:spcBef>
                <a:spcPts val="0"/>
              </a:spcBef>
              <a:spcAft>
                <a:spcPts val="0"/>
              </a:spcAft>
              <a:buSzPts val="1400"/>
              <a:buFont typeface="Calibri"/>
              <a:buChar char="●"/>
            </a:pPr>
            <a:r>
              <a:rPr lang="en-US">
                <a:latin typeface="Calibri"/>
                <a:ea typeface="Calibri"/>
                <a:cs typeface="Calibri"/>
                <a:sym typeface="Calibri"/>
              </a:rPr>
              <a:t>Enrichment Score  is quantified as the Max Difference between the weighted CDF’s Distributions (Kolmogorov-Smirnov Statistic)</a:t>
            </a:r>
            <a:endParaRPr>
              <a:latin typeface="Calibri"/>
              <a:ea typeface="Calibri"/>
              <a:cs typeface="Calibri"/>
              <a:sym typeface="Calibri"/>
            </a:endParaRPr>
          </a:p>
        </p:txBody>
      </p:sp>
      <p:sp>
        <p:nvSpPr>
          <p:cNvPr id="453" name="Google Shape;453;p48"/>
          <p:cNvSpPr txBox="1"/>
          <p:nvPr/>
        </p:nvSpPr>
        <p:spPr>
          <a:xfrm>
            <a:off x="407450" y="6275700"/>
            <a:ext cx="13365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alibri"/>
                <a:ea typeface="Calibri"/>
                <a:cs typeface="Calibri"/>
                <a:sym typeface="Calibri"/>
              </a:rPr>
              <a:t>starts at zero</a:t>
            </a:r>
            <a:endParaRPr sz="900">
              <a:latin typeface="Calibri"/>
              <a:ea typeface="Calibri"/>
              <a:cs typeface="Calibri"/>
              <a:sym typeface="Calibri"/>
            </a:endParaRPr>
          </a:p>
        </p:txBody>
      </p:sp>
      <p:sp>
        <p:nvSpPr>
          <p:cNvPr id="454" name="Google Shape;454;p48"/>
          <p:cNvSpPr txBox="1"/>
          <p:nvPr/>
        </p:nvSpPr>
        <p:spPr>
          <a:xfrm>
            <a:off x="7436900" y="6275700"/>
            <a:ext cx="13365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alibri"/>
                <a:ea typeface="Calibri"/>
                <a:cs typeface="Calibri"/>
                <a:sym typeface="Calibri"/>
              </a:rPr>
              <a:t>ends</a:t>
            </a:r>
            <a:r>
              <a:rPr lang="en-US" sz="900">
                <a:latin typeface="Calibri"/>
                <a:ea typeface="Calibri"/>
                <a:cs typeface="Calibri"/>
                <a:sym typeface="Calibri"/>
              </a:rPr>
              <a:t> at zero</a:t>
            </a:r>
            <a:endParaRPr sz="900">
              <a:latin typeface="Calibri"/>
              <a:ea typeface="Calibri"/>
              <a:cs typeface="Calibri"/>
              <a:sym typeface="Calibri"/>
            </a:endParaRPr>
          </a:p>
        </p:txBody>
      </p:sp>
      <p:cxnSp>
        <p:nvCxnSpPr>
          <p:cNvPr id="455" name="Google Shape;455;p48"/>
          <p:cNvCxnSpPr/>
          <p:nvPr/>
        </p:nvCxnSpPr>
        <p:spPr>
          <a:xfrm flipH="1" rot="10800000">
            <a:off x="830125" y="5072425"/>
            <a:ext cx="236100" cy="126420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p48"/>
          <p:cNvCxnSpPr/>
          <p:nvPr/>
        </p:nvCxnSpPr>
        <p:spPr>
          <a:xfrm flipH="1" rot="10800000">
            <a:off x="7920400" y="5015125"/>
            <a:ext cx="411300" cy="1321500"/>
          </a:xfrm>
          <a:prstGeom prst="straightConnector1">
            <a:avLst/>
          </a:prstGeom>
          <a:noFill/>
          <a:ln cap="flat" cmpd="sng" w="9525">
            <a:solidFill>
              <a:schemeClr val="dk2"/>
            </a:solidFill>
            <a:prstDash val="solid"/>
            <a:round/>
            <a:headEnd len="med" w="med" type="none"/>
            <a:tailEnd len="med" w="med" type="triangle"/>
          </a:ln>
        </p:spPr>
      </p:cxnSp>
      <p:sp>
        <p:nvSpPr>
          <p:cNvPr id="457" name="Google Shape;457;p48"/>
          <p:cNvSpPr/>
          <p:nvPr/>
        </p:nvSpPr>
        <p:spPr>
          <a:xfrm>
            <a:off x="1568850" y="4383550"/>
            <a:ext cx="83700" cy="2400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8"/>
          <p:cNvSpPr/>
          <p:nvPr/>
        </p:nvSpPr>
        <p:spPr>
          <a:xfrm rot="10800000">
            <a:off x="2227853" y="4124752"/>
            <a:ext cx="83400" cy="240000"/>
          </a:xfrm>
          <a:prstGeom prst="upArrow">
            <a:avLst>
              <a:gd fmla="val 50000" name="adj1"/>
              <a:gd fmla="val 50000" name="adj2"/>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8"/>
          <p:cNvSpPr txBox="1"/>
          <p:nvPr/>
        </p:nvSpPr>
        <p:spPr>
          <a:xfrm>
            <a:off x="1210925" y="2222525"/>
            <a:ext cx="7398600" cy="4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Moving left to </a:t>
            </a:r>
            <a:r>
              <a:rPr lang="en-US">
                <a:latin typeface="Calibri"/>
                <a:ea typeface="Calibri"/>
                <a:cs typeface="Calibri"/>
                <a:sym typeface="Calibri"/>
              </a:rPr>
              <a:t>right: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Every time you encounter a hit (gene in the set) the score goes up by the gene score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Every time you encounter a miss (gene not in the set) gene the score goes down by one unit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460" name="Google Shape;460;p48"/>
          <p:cNvSpPr txBox="1"/>
          <p:nvPr/>
        </p:nvSpPr>
        <p:spPr>
          <a:xfrm>
            <a:off x="1431750" y="4036675"/>
            <a:ext cx="4113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Up</a:t>
            </a:r>
            <a:endParaRPr>
              <a:latin typeface="Calibri"/>
              <a:ea typeface="Calibri"/>
              <a:cs typeface="Calibri"/>
              <a:sym typeface="Calibri"/>
            </a:endParaRPr>
          </a:p>
        </p:txBody>
      </p:sp>
      <p:sp>
        <p:nvSpPr>
          <p:cNvPr id="461" name="Google Shape;461;p48"/>
          <p:cNvSpPr txBox="1"/>
          <p:nvPr/>
        </p:nvSpPr>
        <p:spPr>
          <a:xfrm>
            <a:off x="2326700" y="3998700"/>
            <a:ext cx="735000" cy="1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Down</a:t>
            </a:r>
            <a:endParaRPr>
              <a:latin typeface="Calibri"/>
              <a:ea typeface="Calibri"/>
              <a:cs typeface="Calibri"/>
              <a:sym typeface="Calibri"/>
            </a:endParaRPr>
          </a:p>
        </p:txBody>
      </p:sp>
      <p:pic>
        <p:nvPicPr>
          <p:cNvPr id="462" name="Google Shape;462;p48"/>
          <p:cNvPicPr preferRelativeResize="0"/>
          <p:nvPr/>
        </p:nvPicPr>
        <p:blipFill>
          <a:blip r:embed="rId4">
            <a:alphaModFix/>
          </a:blip>
          <a:stretch>
            <a:fillRect/>
          </a:stretch>
        </p:blipFill>
        <p:spPr>
          <a:xfrm>
            <a:off x="7528100" y="2584397"/>
            <a:ext cx="735000" cy="567629"/>
          </a:xfrm>
          <a:prstGeom prst="rect">
            <a:avLst/>
          </a:prstGeom>
          <a:noFill/>
          <a:ln>
            <a:noFill/>
          </a:ln>
        </p:spPr>
      </p:pic>
      <p:pic>
        <p:nvPicPr>
          <p:cNvPr id="463" name="Google Shape;463;p48"/>
          <p:cNvPicPr preferRelativeResize="0"/>
          <p:nvPr/>
        </p:nvPicPr>
        <p:blipFill>
          <a:blip r:embed="rId5">
            <a:alphaModFix/>
          </a:blip>
          <a:stretch>
            <a:fillRect/>
          </a:stretch>
        </p:blipFill>
        <p:spPr>
          <a:xfrm>
            <a:off x="8012822" y="3302587"/>
            <a:ext cx="596700" cy="400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id="468" name="Google Shape;468;p49"/>
          <p:cNvPicPr preferRelativeResize="0"/>
          <p:nvPr/>
        </p:nvPicPr>
        <p:blipFill>
          <a:blip r:embed="rId3">
            <a:alphaModFix/>
          </a:blip>
          <a:stretch>
            <a:fillRect/>
          </a:stretch>
        </p:blipFill>
        <p:spPr>
          <a:xfrm>
            <a:off x="152400" y="1793400"/>
            <a:ext cx="8839204" cy="2558827"/>
          </a:xfrm>
          <a:prstGeom prst="rect">
            <a:avLst/>
          </a:prstGeom>
          <a:noFill/>
          <a:ln>
            <a:noFill/>
          </a:ln>
        </p:spPr>
      </p:pic>
      <p:sp>
        <p:nvSpPr>
          <p:cNvPr id="469" name="Google Shape;469;p49"/>
          <p:cNvSpPr txBox="1"/>
          <p:nvPr/>
        </p:nvSpPr>
        <p:spPr>
          <a:xfrm>
            <a:off x="1377025" y="53300"/>
            <a:ext cx="65625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Same Example but </a:t>
            </a:r>
            <a:r>
              <a:rPr b="1" lang="en-US" sz="1800"/>
              <a:t>Using</a:t>
            </a:r>
            <a:r>
              <a:rPr b="1" lang="en-US" sz="1800"/>
              <a:t> the Full Gene List and Gene Set</a:t>
            </a:r>
            <a:endParaRPr b="1"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pic>
        <p:nvPicPr>
          <p:cNvPr id="474" name="Google Shape;474;p50"/>
          <p:cNvPicPr preferRelativeResize="0"/>
          <p:nvPr/>
        </p:nvPicPr>
        <p:blipFill>
          <a:blip r:embed="rId3">
            <a:alphaModFix/>
          </a:blip>
          <a:stretch>
            <a:fillRect/>
          </a:stretch>
        </p:blipFill>
        <p:spPr>
          <a:xfrm>
            <a:off x="110450" y="1317575"/>
            <a:ext cx="8839202" cy="2259619"/>
          </a:xfrm>
          <a:prstGeom prst="rect">
            <a:avLst/>
          </a:prstGeom>
          <a:noFill/>
          <a:ln>
            <a:noFill/>
          </a:ln>
        </p:spPr>
      </p:pic>
      <p:pic>
        <p:nvPicPr>
          <p:cNvPr id="475" name="Google Shape;475;p50"/>
          <p:cNvPicPr preferRelativeResize="0"/>
          <p:nvPr/>
        </p:nvPicPr>
        <p:blipFill>
          <a:blip r:embed="rId4">
            <a:alphaModFix/>
          </a:blip>
          <a:stretch>
            <a:fillRect/>
          </a:stretch>
        </p:blipFill>
        <p:spPr>
          <a:xfrm>
            <a:off x="2665625" y="3873575"/>
            <a:ext cx="3760866" cy="2154250"/>
          </a:xfrm>
          <a:prstGeom prst="rect">
            <a:avLst/>
          </a:prstGeom>
          <a:noFill/>
          <a:ln>
            <a:noFill/>
          </a:ln>
        </p:spPr>
      </p:pic>
      <p:sp>
        <p:nvSpPr>
          <p:cNvPr id="476" name="Google Shape;476;p50"/>
          <p:cNvSpPr txBox="1"/>
          <p:nvPr/>
        </p:nvSpPr>
        <p:spPr>
          <a:xfrm>
            <a:off x="1788275" y="83775"/>
            <a:ext cx="65625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Another High Scoring MYC-related</a:t>
            </a:r>
            <a:r>
              <a:rPr b="1" lang="en-US" sz="1800"/>
              <a:t> Gene Set</a:t>
            </a:r>
            <a:endParaRPr b="1"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Google Shape;481;p51"/>
          <p:cNvPicPr preferRelativeResize="0"/>
          <p:nvPr/>
        </p:nvPicPr>
        <p:blipFill>
          <a:blip r:embed="rId3">
            <a:alphaModFix/>
          </a:blip>
          <a:stretch>
            <a:fillRect/>
          </a:stretch>
        </p:blipFill>
        <p:spPr>
          <a:xfrm>
            <a:off x="1972499" y="776675"/>
            <a:ext cx="4878951" cy="5970801"/>
          </a:xfrm>
          <a:prstGeom prst="rect">
            <a:avLst/>
          </a:prstGeom>
          <a:noFill/>
          <a:ln>
            <a:noFill/>
          </a:ln>
        </p:spPr>
      </p:pic>
      <p:sp>
        <p:nvSpPr>
          <p:cNvPr id="482" name="Google Shape;482;p51"/>
          <p:cNvSpPr txBox="1"/>
          <p:nvPr/>
        </p:nvSpPr>
        <p:spPr>
          <a:xfrm>
            <a:off x="3693675" y="555675"/>
            <a:ext cx="24027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msigdb.org</a:t>
            </a:r>
            <a:endParaRPr b="1" sz="1800">
              <a:latin typeface="Calibri"/>
              <a:ea typeface="Calibri"/>
              <a:cs typeface="Calibri"/>
              <a:sym typeface="Calibri"/>
            </a:endParaRPr>
          </a:p>
        </p:txBody>
      </p:sp>
      <p:sp>
        <p:nvSpPr>
          <p:cNvPr id="483" name="Google Shape;483;p51"/>
          <p:cNvSpPr txBox="1"/>
          <p:nvPr/>
        </p:nvSpPr>
        <p:spPr>
          <a:xfrm>
            <a:off x="1127125" y="0"/>
            <a:ext cx="60582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Gene Sets Database: MSigDB</a:t>
            </a:r>
            <a:endParaRPr b="1" sz="18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52"/>
          <p:cNvSpPr txBox="1"/>
          <p:nvPr/>
        </p:nvSpPr>
        <p:spPr>
          <a:xfrm>
            <a:off x="265800" y="832500"/>
            <a:ext cx="8612400" cy="1740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2400">
                <a:solidFill>
                  <a:srgbClr val="85200C"/>
                </a:solidFill>
              </a:rPr>
              <a:t>Gene ranking</a:t>
            </a:r>
            <a:endParaRPr sz="2400">
              <a:solidFill>
                <a:srgbClr val="85200C"/>
              </a:solidFill>
            </a:endParaRPr>
          </a:p>
          <a:p>
            <a:pPr indent="0" lvl="0" marL="0" rtl="0" algn="just">
              <a:lnSpc>
                <a:spcPct val="150000"/>
              </a:lnSpc>
              <a:spcBef>
                <a:spcPts val="500"/>
              </a:spcBef>
              <a:spcAft>
                <a:spcPts val="0"/>
              </a:spcAft>
              <a:buNone/>
            </a:pPr>
            <a:r>
              <a:rPr lang="en-US" sz="1200">
                <a:solidFill>
                  <a:srgbClr val="85200C"/>
                </a:solidFill>
              </a:rPr>
              <a:t>This is typically achieved by performing Differential Gene Expression (DGE) Analysis to measures the degree of association between gene expression profiles and a phenotype.</a:t>
            </a:r>
            <a:endParaRPr sz="1200">
              <a:solidFill>
                <a:srgbClr val="85200C"/>
              </a:solidFill>
            </a:endParaRPr>
          </a:p>
          <a:p>
            <a:pPr indent="0" lvl="0" marL="0" rtl="0" algn="just">
              <a:lnSpc>
                <a:spcPct val="150000"/>
              </a:lnSpc>
              <a:spcBef>
                <a:spcPts val="500"/>
              </a:spcBef>
              <a:spcAft>
                <a:spcPts val="0"/>
              </a:spcAft>
              <a:buNone/>
            </a:pPr>
            <a:r>
              <a:rPr lang="en-US" sz="1200">
                <a:solidFill>
                  <a:srgbClr val="85200C"/>
                </a:solidFill>
              </a:rPr>
              <a:t>Different types of ranking methods can be used. As part of the jupyter prototype we will use the Information Coefficient (IC, Kim et al. 2016) to rank genes.</a:t>
            </a:r>
            <a:endParaRPr sz="1200">
              <a:solidFill>
                <a:srgbClr val="85200C"/>
              </a:solidFill>
            </a:endParaRPr>
          </a:p>
          <a:p>
            <a:pPr indent="0" lvl="0" marL="0" rtl="0" algn="just">
              <a:lnSpc>
                <a:spcPct val="150000"/>
              </a:lnSpc>
              <a:spcBef>
                <a:spcPts val="500"/>
              </a:spcBef>
              <a:spcAft>
                <a:spcPts val="0"/>
              </a:spcAft>
              <a:buNone/>
            </a:pPr>
            <a:r>
              <a:t/>
            </a:r>
            <a:endParaRPr>
              <a:solidFill>
                <a:srgbClr val="1155CC"/>
              </a:solidFill>
            </a:endParaRPr>
          </a:p>
          <a:p>
            <a:pPr indent="0" lvl="0" marL="0" rtl="0" algn="ctr">
              <a:lnSpc>
                <a:spcPct val="150000"/>
              </a:lnSpc>
              <a:spcBef>
                <a:spcPts val="500"/>
              </a:spcBef>
              <a:spcAft>
                <a:spcPts val="0"/>
              </a:spcAft>
              <a:buNone/>
            </a:pPr>
            <a:r>
              <a:rPr b="1" lang="en-US" sz="2200">
                <a:solidFill>
                  <a:srgbClr val="1155CC"/>
                </a:solidFill>
              </a:rPr>
              <a:t>Estimating the Degree of Gene Set Enrichment</a:t>
            </a:r>
            <a:endParaRPr b="1" sz="2200">
              <a:solidFill>
                <a:srgbClr val="1155CC"/>
              </a:solidFill>
            </a:endParaRPr>
          </a:p>
          <a:p>
            <a:pPr indent="0" lvl="0" marL="0" rtl="0" algn="just">
              <a:lnSpc>
                <a:spcPct val="150000"/>
              </a:lnSpc>
              <a:spcBef>
                <a:spcPts val="500"/>
              </a:spcBef>
              <a:spcAft>
                <a:spcPts val="0"/>
              </a:spcAft>
              <a:buNone/>
            </a:pPr>
            <a:r>
              <a:rPr lang="en-US" sz="1200">
                <a:solidFill>
                  <a:srgbClr val="1155CC"/>
                </a:solidFill>
              </a:rPr>
              <a:t>An enrichment score is computed to assess the enrichment or over-representation of an independently defined gene set at the top or bottom of the ranked list. </a:t>
            </a:r>
            <a:endParaRPr sz="1200">
              <a:solidFill>
                <a:srgbClr val="1155CC"/>
              </a:solidFill>
            </a:endParaRPr>
          </a:p>
          <a:p>
            <a:pPr indent="0" lvl="0" marL="0" rtl="0" algn="just">
              <a:lnSpc>
                <a:spcPct val="150000"/>
              </a:lnSpc>
              <a:spcBef>
                <a:spcPts val="500"/>
              </a:spcBef>
              <a:spcAft>
                <a:spcPts val="0"/>
              </a:spcAft>
              <a:buNone/>
            </a:pPr>
            <a:r>
              <a:t/>
            </a:r>
            <a:endParaRPr>
              <a:solidFill>
                <a:schemeClr val="dk1"/>
              </a:solidFill>
            </a:endParaRPr>
          </a:p>
          <a:p>
            <a:pPr indent="0" lvl="0" marL="0" rtl="0" algn="ctr">
              <a:lnSpc>
                <a:spcPct val="150000"/>
              </a:lnSpc>
              <a:spcBef>
                <a:spcPts val="500"/>
              </a:spcBef>
              <a:spcAft>
                <a:spcPts val="0"/>
              </a:spcAft>
              <a:buNone/>
            </a:pPr>
            <a:r>
              <a:rPr b="1" lang="en-US" sz="2400">
                <a:solidFill>
                  <a:srgbClr val="45818E"/>
                </a:solidFill>
              </a:rPr>
              <a:t>Assessing Statistical Significance </a:t>
            </a:r>
            <a:endParaRPr b="1" sz="2400">
              <a:solidFill>
                <a:srgbClr val="45818E"/>
              </a:solidFill>
            </a:endParaRPr>
          </a:p>
          <a:p>
            <a:pPr indent="0" lvl="0" marL="0" rtl="0" algn="just">
              <a:lnSpc>
                <a:spcPct val="150000"/>
              </a:lnSpc>
              <a:spcBef>
                <a:spcPts val="500"/>
              </a:spcBef>
              <a:spcAft>
                <a:spcPts val="500"/>
              </a:spcAft>
              <a:buNone/>
            </a:pPr>
            <a:r>
              <a:rPr lang="en-US" sz="1200">
                <a:solidFill>
                  <a:srgbClr val="45818E"/>
                </a:solidFill>
              </a:rPr>
              <a:t>This includes generating an empirical permutation test plus a procedure to estimate False Discovery Rates (FDR) and a final sorted gene set enrichment result set and plots of high-scoring gene sets. </a:t>
            </a:r>
            <a:endParaRPr sz="1200">
              <a:solidFill>
                <a:srgbClr val="45818E"/>
              </a:solidFill>
            </a:endParaRPr>
          </a:p>
        </p:txBody>
      </p:sp>
      <p:sp>
        <p:nvSpPr>
          <p:cNvPr id="489" name="Google Shape;489;p52"/>
          <p:cNvSpPr txBox="1"/>
          <p:nvPr/>
        </p:nvSpPr>
        <p:spPr>
          <a:xfrm>
            <a:off x="0" y="160000"/>
            <a:ext cx="9144000" cy="843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sz="2400">
                <a:solidFill>
                  <a:schemeClr val="dk1"/>
                </a:solidFill>
              </a:rPr>
              <a:t>The Standard GSEA Algorithm is a Multiple-Stage Procedure </a:t>
            </a:r>
            <a:endParaRPr b="1"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3"/>
          <p:cNvSpPr txBox="1"/>
          <p:nvPr/>
        </p:nvSpPr>
        <p:spPr>
          <a:xfrm>
            <a:off x="506400" y="2153225"/>
            <a:ext cx="8514000" cy="16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t>Modalities of Use</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E1AC"/>
        </a:solidFill>
      </p:bgPr>
    </p:bg>
    <p:spTree>
      <p:nvGrpSpPr>
        <p:cNvPr id="174" name="Shape 174"/>
        <p:cNvGrpSpPr/>
        <p:nvPr/>
      </p:nvGrpSpPr>
      <p:grpSpPr>
        <a:xfrm>
          <a:off x="0" y="0"/>
          <a:ext cx="0" cy="0"/>
          <a:chOff x="0" y="0"/>
          <a:chExt cx="0" cy="0"/>
        </a:xfrm>
      </p:grpSpPr>
      <p:sp>
        <p:nvSpPr>
          <p:cNvPr id="175" name="Google Shape;175;p27"/>
          <p:cNvSpPr/>
          <p:nvPr/>
        </p:nvSpPr>
        <p:spPr>
          <a:xfrm>
            <a:off x="2017400" y="861050"/>
            <a:ext cx="5429100" cy="1103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txBox="1"/>
          <p:nvPr/>
        </p:nvSpPr>
        <p:spPr>
          <a:xfrm>
            <a:off x="6964575" y="4905350"/>
            <a:ext cx="1201500" cy="10521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US" sz="800">
                <a:solidFill>
                  <a:srgbClr val="0060E0"/>
                </a:solidFill>
                <a:latin typeface="Montserrat SemiBold"/>
                <a:ea typeface="Montserrat SemiBold"/>
                <a:cs typeface="Montserrat SemiBold"/>
                <a:sym typeface="Montserrat SemiBold"/>
              </a:rPr>
              <a:t>Xiaodong (Max) Xu</a:t>
            </a:r>
            <a:endParaRPr sz="800">
              <a:solidFill>
                <a:srgbClr val="0060E0"/>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Sr. Research Data Scientist</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UCSD</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t/>
            </a:r>
            <a:endParaRPr b="1" sz="8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200"/>
              </a:spcAft>
              <a:buNone/>
            </a:pPr>
            <a:r>
              <a:t/>
            </a:r>
            <a:endParaRPr b="1" sz="900">
              <a:solidFill>
                <a:srgbClr val="003171"/>
              </a:solidFill>
              <a:highlight>
                <a:srgbClr val="FFFFFF"/>
              </a:highlight>
              <a:latin typeface="Nunito"/>
              <a:ea typeface="Nunito"/>
              <a:cs typeface="Nunito"/>
              <a:sym typeface="Nunito"/>
            </a:endParaRPr>
          </a:p>
        </p:txBody>
      </p:sp>
      <p:pic>
        <p:nvPicPr>
          <p:cNvPr id="177" name="Google Shape;177;p27"/>
          <p:cNvPicPr preferRelativeResize="0"/>
          <p:nvPr/>
        </p:nvPicPr>
        <p:blipFill>
          <a:blip r:embed="rId3">
            <a:alphaModFix/>
          </a:blip>
          <a:stretch>
            <a:fillRect/>
          </a:stretch>
        </p:blipFill>
        <p:spPr>
          <a:xfrm>
            <a:off x="5993075" y="4907175"/>
            <a:ext cx="1015176" cy="1052173"/>
          </a:xfrm>
          <a:prstGeom prst="rect">
            <a:avLst/>
          </a:prstGeom>
          <a:noFill/>
          <a:ln>
            <a:noFill/>
          </a:ln>
        </p:spPr>
      </p:pic>
      <p:pic>
        <p:nvPicPr>
          <p:cNvPr id="178" name="Google Shape;178;p27"/>
          <p:cNvPicPr preferRelativeResize="0"/>
          <p:nvPr/>
        </p:nvPicPr>
        <p:blipFill rotWithShape="1">
          <a:blip r:embed="rId4">
            <a:alphaModFix/>
          </a:blip>
          <a:srcRect b="16991" l="0" r="0" t="4305"/>
          <a:stretch/>
        </p:blipFill>
        <p:spPr>
          <a:xfrm>
            <a:off x="1506225" y="2221225"/>
            <a:ext cx="1059261" cy="1103525"/>
          </a:xfrm>
          <a:prstGeom prst="rect">
            <a:avLst/>
          </a:prstGeom>
          <a:noFill/>
          <a:ln>
            <a:noFill/>
          </a:ln>
        </p:spPr>
      </p:pic>
      <p:sp>
        <p:nvSpPr>
          <p:cNvPr id="179" name="Google Shape;179;p27"/>
          <p:cNvSpPr txBox="1"/>
          <p:nvPr/>
        </p:nvSpPr>
        <p:spPr>
          <a:xfrm>
            <a:off x="2565486" y="2221225"/>
            <a:ext cx="1122600" cy="11034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US" sz="800">
                <a:solidFill>
                  <a:srgbClr val="0060E0"/>
                </a:solidFill>
                <a:latin typeface="Montserrat SemiBold"/>
                <a:ea typeface="Montserrat SemiBold"/>
                <a:cs typeface="Montserrat SemiBold"/>
                <a:sym typeface="Montserrat SemiBold"/>
              </a:rPr>
              <a:t>Jill Mesirov</a:t>
            </a:r>
            <a:endParaRPr sz="800">
              <a:solidFill>
                <a:srgbClr val="0060E0"/>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Professor</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UCSD School of Medicine</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200"/>
              </a:spcAft>
              <a:buNone/>
            </a:pPr>
            <a:r>
              <a:t/>
            </a:r>
            <a:endParaRPr b="1" sz="900">
              <a:solidFill>
                <a:srgbClr val="003171"/>
              </a:solidFill>
              <a:highlight>
                <a:srgbClr val="FFFFFF"/>
              </a:highlight>
              <a:latin typeface="Nunito"/>
              <a:ea typeface="Nunito"/>
              <a:cs typeface="Nunito"/>
              <a:sym typeface="Nunito"/>
            </a:endParaRPr>
          </a:p>
        </p:txBody>
      </p:sp>
      <p:pic>
        <p:nvPicPr>
          <p:cNvPr id="180" name="Google Shape;180;p27"/>
          <p:cNvPicPr preferRelativeResize="0"/>
          <p:nvPr/>
        </p:nvPicPr>
        <p:blipFill rotWithShape="1">
          <a:blip r:embed="rId5">
            <a:alphaModFix/>
          </a:blip>
          <a:srcRect b="0" l="10751" r="9255" t="0"/>
          <a:stretch/>
        </p:blipFill>
        <p:spPr>
          <a:xfrm>
            <a:off x="1497275" y="3553478"/>
            <a:ext cx="960769" cy="1098948"/>
          </a:xfrm>
          <a:prstGeom prst="rect">
            <a:avLst/>
          </a:prstGeom>
          <a:noFill/>
          <a:ln>
            <a:noFill/>
          </a:ln>
        </p:spPr>
      </p:pic>
      <p:sp>
        <p:nvSpPr>
          <p:cNvPr id="181" name="Google Shape;181;p27"/>
          <p:cNvSpPr txBox="1"/>
          <p:nvPr/>
        </p:nvSpPr>
        <p:spPr>
          <a:xfrm>
            <a:off x="2458042" y="3549025"/>
            <a:ext cx="1201500" cy="1098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US" sz="800">
                <a:solidFill>
                  <a:srgbClr val="0060E0"/>
                </a:solidFill>
                <a:latin typeface="Montserrat SemiBold"/>
                <a:ea typeface="Montserrat SemiBold"/>
                <a:cs typeface="Montserrat SemiBold"/>
                <a:sym typeface="Montserrat SemiBold"/>
              </a:rPr>
              <a:t>William Kim</a:t>
            </a:r>
            <a:endParaRPr sz="800">
              <a:solidFill>
                <a:srgbClr val="0060E0"/>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Assistant Professor</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UCSD School of Medicine</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200"/>
              </a:spcAft>
              <a:buNone/>
            </a:pPr>
            <a:r>
              <a:t/>
            </a:r>
            <a:endParaRPr b="1" sz="900">
              <a:solidFill>
                <a:srgbClr val="003171"/>
              </a:solidFill>
              <a:highlight>
                <a:srgbClr val="FFFFFF"/>
              </a:highlight>
              <a:latin typeface="Nunito"/>
              <a:ea typeface="Nunito"/>
              <a:cs typeface="Nunito"/>
              <a:sym typeface="Nunito"/>
            </a:endParaRPr>
          </a:p>
        </p:txBody>
      </p:sp>
      <p:pic>
        <p:nvPicPr>
          <p:cNvPr id="182" name="Google Shape;182;p27"/>
          <p:cNvPicPr preferRelativeResize="0"/>
          <p:nvPr/>
        </p:nvPicPr>
        <p:blipFill rotWithShape="1">
          <a:blip r:embed="rId6">
            <a:alphaModFix/>
          </a:blip>
          <a:srcRect b="38965" l="33201" r="39940" t="28060"/>
          <a:stretch/>
        </p:blipFill>
        <p:spPr>
          <a:xfrm>
            <a:off x="1497275" y="4884750"/>
            <a:ext cx="969150" cy="1098851"/>
          </a:xfrm>
          <a:prstGeom prst="rect">
            <a:avLst/>
          </a:prstGeom>
          <a:noFill/>
          <a:ln>
            <a:noFill/>
          </a:ln>
        </p:spPr>
      </p:pic>
      <p:sp>
        <p:nvSpPr>
          <p:cNvPr id="183" name="Google Shape;183;p27"/>
          <p:cNvSpPr txBox="1"/>
          <p:nvPr/>
        </p:nvSpPr>
        <p:spPr>
          <a:xfrm>
            <a:off x="2482650" y="4872200"/>
            <a:ext cx="1205400" cy="11115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US" sz="800">
                <a:solidFill>
                  <a:srgbClr val="0060E0"/>
                </a:solidFill>
                <a:latin typeface="Montserrat SemiBold"/>
                <a:ea typeface="Montserrat SemiBold"/>
                <a:cs typeface="Montserrat SemiBold"/>
                <a:sym typeface="Montserrat SemiBold"/>
              </a:rPr>
              <a:t>Jack Niklason</a:t>
            </a:r>
            <a:endParaRPr sz="800">
              <a:solidFill>
                <a:srgbClr val="0060E0"/>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Research Data Scientist</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UCSD</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200"/>
              </a:spcAft>
              <a:buNone/>
            </a:pPr>
            <a:r>
              <a:t/>
            </a:r>
            <a:endParaRPr b="1" sz="900">
              <a:solidFill>
                <a:srgbClr val="003171"/>
              </a:solidFill>
              <a:highlight>
                <a:srgbClr val="FFFFFF"/>
              </a:highlight>
              <a:latin typeface="Nunito"/>
              <a:ea typeface="Nunito"/>
              <a:cs typeface="Nunito"/>
              <a:sym typeface="Nunito"/>
            </a:endParaRPr>
          </a:p>
        </p:txBody>
      </p:sp>
      <p:sp>
        <p:nvSpPr>
          <p:cNvPr id="184" name="Google Shape;184;p27"/>
          <p:cNvSpPr txBox="1"/>
          <p:nvPr/>
        </p:nvSpPr>
        <p:spPr>
          <a:xfrm>
            <a:off x="251450" y="205700"/>
            <a:ext cx="8715300" cy="9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The GSEA /MSigDB Team at UCSD and the Broad Institute</a:t>
            </a:r>
            <a:endParaRPr b="1" sz="2400"/>
          </a:p>
        </p:txBody>
      </p:sp>
      <p:pic>
        <p:nvPicPr>
          <p:cNvPr id="185" name="Google Shape;185;p27"/>
          <p:cNvPicPr preferRelativeResize="0"/>
          <p:nvPr/>
        </p:nvPicPr>
        <p:blipFill rotWithShape="1">
          <a:blip r:embed="rId7">
            <a:alphaModFix/>
          </a:blip>
          <a:srcRect b="0" l="9651" r="7785" t="0"/>
          <a:stretch/>
        </p:blipFill>
        <p:spPr>
          <a:xfrm>
            <a:off x="3760477" y="3549025"/>
            <a:ext cx="923700" cy="1098850"/>
          </a:xfrm>
          <a:prstGeom prst="rect">
            <a:avLst/>
          </a:prstGeom>
          <a:noFill/>
          <a:ln>
            <a:noFill/>
          </a:ln>
        </p:spPr>
      </p:pic>
      <p:sp>
        <p:nvSpPr>
          <p:cNvPr id="186" name="Google Shape;186;p27"/>
          <p:cNvSpPr txBox="1"/>
          <p:nvPr/>
        </p:nvSpPr>
        <p:spPr>
          <a:xfrm>
            <a:off x="4684168" y="3549041"/>
            <a:ext cx="1122300" cy="1098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US" sz="800">
                <a:solidFill>
                  <a:srgbClr val="0060E0"/>
                </a:solidFill>
                <a:latin typeface="Montserrat SemiBold"/>
                <a:ea typeface="Montserrat SemiBold"/>
                <a:cs typeface="Montserrat SemiBold"/>
                <a:sym typeface="Montserrat SemiBold"/>
              </a:rPr>
              <a:t>Kwat Yeerna</a:t>
            </a:r>
            <a:endParaRPr sz="800">
              <a:solidFill>
                <a:srgbClr val="0060E0"/>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Sr. Research Data Scientist</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UCSD</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200"/>
              </a:spcAft>
              <a:buNone/>
            </a:pPr>
            <a:r>
              <a:t/>
            </a:r>
            <a:endParaRPr b="1" sz="900">
              <a:solidFill>
                <a:srgbClr val="003171"/>
              </a:solidFill>
              <a:highlight>
                <a:srgbClr val="FFFFFF"/>
              </a:highlight>
              <a:latin typeface="Nunito"/>
              <a:ea typeface="Nunito"/>
              <a:cs typeface="Nunito"/>
              <a:sym typeface="Nunito"/>
            </a:endParaRPr>
          </a:p>
        </p:txBody>
      </p:sp>
      <p:pic>
        <p:nvPicPr>
          <p:cNvPr id="187" name="Google Shape;187;p27"/>
          <p:cNvPicPr preferRelativeResize="0"/>
          <p:nvPr/>
        </p:nvPicPr>
        <p:blipFill rotWithShape="1">
          <a:blip r:embed="rId8">
            <a:alphaModFix/>
          </a:blip>
          <a:srcRect b="0" l="10605" r="9592" t="0"/>
          <a:stretch/>
        </p:blipFill>
        <p:spPr>
          <a:xfrm>
            <a:off x="3768100" y="2223500"/>
            <a:ext cx="876874" cy="1098850"/>
          </a:xfrm>
          <a:prstGeom prst="rect">
            <a:avLst/>
          </a:prstGeom>
          <a:noFill/>
          <a:ln>
            <a:noFill/>
          </a:ln>
        </p:spPr>
      </p:pic>
      <p:sp>
        <p:nvSpPr>
          <p:cNvPr id="188" name="Google Shape;188;p27"/>
          <p:cNvSpPr txBox="1"/>
          <p:nvPr/>
        </p:nvSpPr>
        <p:spPr>
          <a:xfrm>
            <a:off x="4644968" y="2223466"/>
            <a:ext cx="1122300" cy="1098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US" sz="800">
                <a:solidFill>
                  <a:srgbClr val="0060E0"/>
                </a:solidFill>
                <a:latin typeface="Montserrat SemiBold"/>
                <a:ea typeface="Montserrat SemiBold"/>
                <a:cs typeface="Montserrat SemiBold"/>
                <a:sym typeface="Montserrat SemiBold"/>
              </a:rPr>
              <a:t>Michael Reich</a:t>
            </a:r>
            <a:endParaRPr sz="800">
              <a:solidFill>
                <a:srgbClr val="0060E0"/>
              </a:solidFill>
              <a:latin typeface="Montserrat SemiBold"/>
              <a:ea typeface="Montserrat SemiBold"/>
              <a:cs typeface="Montserrat SemiBold"/>
              <a:sym typeface="Montserrat SemiBold"/>
            </a:endParaRPr>
          </a:p>
          <a:p>
            <a:pPr indent="0" lvl="0" marL="0" rtl="0" algn="l">
              <a:lnSpc>
                <a:spcPct val="110000"/>
              </a:lnSpc>
              <a:spcBef>
                <a:spcPts val="200"/>
              </a:spcBef>
              <a:spcAft>
                <a:spcPts val="200"/>
              </a:spcAft>
              <a:buNone/>
            </a:pPr>
            <a:r>
              <a:rPr lang="en-US" sz="800">
                <a:solidFill>
                  <a:srgbClr val="003171"/>
                </a:solidFill>
                <a:latin typeface="Montserrat SemiBold"/>
                <a:ea typeface="Montserrat SemiBold"/>
                <a:cs typeface="Montserrat SemiBold"/>
                <a:sym typeface="Montserrat SemiBold"/>
              </a:rPr>
              <a:t>Assistant Director of Bioinformatics UCSD</a:t>
            </a:r>
            <a:endParaRPr b="1" sz="900">
              <a:solidFill>
                <a:srgbClr val="003171"/>
              </a:solidFill>
              <a:highlight>
                <a:srgbClr val="FFFFFF"/>
              </a:highlight>
              <a:latin typeface="Nunito"/>
              <a:ea typeface="Nunito"/>
              <a:cs typeface="Nunito"/>
              <a:sym typeface="Nunito"/>
            </a:endParaRPr>
          </a:p>
        </p:txBody>
      </p:sp>
      <p:pic>
        <p:nvPicPr>
          <p:cNvPr id="189" name="Google Shape;189;p27"/>
          <p:cNvPicPr preferRelativeResize="0"/>
          <p:nvPr/>
        </p:nvPicPr>
        <p:blipFill rotWithShape="1">
          <a:blip r:embed="rId9">
            <a:alphaModFix/>
          </a:blip>
          <a:srcRect b="0" l="0" r="11801" t="0"/>
          <a:stretch/>
        </p:blipFill>
        <p:spPr>
          <a:xfrm>
            <a:off x="3768100" y="4874625"/>
            <a:ext cx="969150" cy="1098850"/>
          </a:xfrm>
          <a:prstGeom prst="rect">
            <a:avLst/>
          </a:prstGeom>
          <a:noFill/>
          <a:ln>
            <a:noFill/>
          </a:ln>
        </p:spPr>
      </p:pic>
      <p:sp>
        <p:nvSpPr>
          <p:cNvPr id="190" name="Google Shape;190;p27"/>
          <p:cNvSpPr txBox="1"/>
          <p:nvPr/>
        </p:nvSpPr>
        <p:spPr>
          <a:xfrm>
            <a:off x="4737243" y="4874616"/>
            <a:ext cx="1122300" cy="1098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US" sz="800">
                <a:solidFill>
                  <a:srgbClr val="0060E0"/>
                </a:solidFill>
                <a:latin typeface="Montserrat SemiBold"/>
                <a:ea typeface="Montserrat SemiBold"/>
                <a:cs typeface="Montserrat SemiBold"/>
                <a:sym typeface="Montserrat SemiBold"/>
              </a:rPr>
              <a:t>David Eby</a:t>
            </a:r>
            <a:endParaRPr sz="800">
              <a:solidFill>
                <a:srgbClr val="0060E0"/>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Sr. Software Engineer</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Broad Institute</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200"/>
              </a:spcAft>
              <a:buNone/>
            </a:pPr>
            <a:r>
              <a:t/>
            </a:r>
            <a:endParaRPr b="1" sz="900">
              <a:solidFill>
                <a:srgbClr val="003171"/>
              </a:solidFill>
              <a:highlight>
                <a:srgbClr val="FFFFFF"/>
              </a:highlight>
              <a:latin typeface="Nunito"/>
              <a:ea typeface="Nunito"/>
              <a:cs typeface="Nunito"/>
              <a:sym typeface="Nunito"/>
            </a:endParaRPr>
          </a:p>
        </p:txBody>
      </p:sp>
      <p:pic>
        <p:nvPicPr>
          <p:cNvPr id="191" name="Google Shape;191;p27"/>
          <p:cNvPicPr preferRelativeResize="0"/>
          <p:nvPr/>
        </p:nvPicPr>
        <p:blipFill rotWithShape="1">
          <a:blip r:embed="rId10">
            <a:alphaModFix/>
          </a:blip>
          <a:srcRect b="13696" l="19314" r="14085" t="5305"/>
          <a:stretch/>
        </p:blipFill>
        <p:spPr>
          <a:xfrm>
            <a:off x="6038925" y="3553475"/>
            <a:ext cx="923700" cy="1123425"/>
          </a:xfrm>
          <a:prstGeom prst="rect">
            <a:avLst/>
          </a:prstGeom>
          <a:noFill/>
          <a:ln>
            <a:noFill/>
          </a:ln>
        </p:spPr>
      </p:pic>
      <p:sp>
        <p:nvSpPr>
          <p:cNvPr id="192" name="Google Shape;192;p27"/>
          <p:cNvSpPr txBox="1"/>
          <p:nvPr/>
        </p:nvSpPr>
        <p:spPr>
          <a:xfrm>
            <a:off x="6962625" y="3553500"/>
            <a:ext cx="1205400" cy="11115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US" sz="800">
                <a:solidFill>
                  <a:srgbClr val="0060E0"/>
                </a:solidFill>
                <a:latin typeface="Montserrat SemiBold"/>
                <a:ea typeface="Montserrat SemiBold"/>
                <a:cs typeface="Montserrat SemiBold"/>
                <a:sym typeface="Montserrat SemiBold"/>
              </a:rPr>
              <a:t>Anthony Castanza</a:t>
            </a:r>
            <a:endParaRPr sz="800">
              <a:solidFill>
                <a:srgbClr val="0060E0"/>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Curator</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Molecular Signatures Database</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UCSD</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200"/>
              </a:spcAft>
              <a:buNone/>
            </a:pPr>
            <a:r>
              <a:t/>
            </a:r>
            <a:endParaRPr b="1" sz="900">
              <a:solidFill>
                <a:srgbClr val="003171"/>
              </a:solidFill>
              <a:highlight>
                <a:srgbClr val="FFFFFF"/>
              </a:highlight>
              <a:latin typeface="Nunito"/>
              <a:ea typeface="Nunito"/>
              <a:cs typeface="Nunito"/>
              <a:sym typeface="Nunito"/>
            </a:endParaRPr>
          </a:p>
        </p:txBody>
      </p:sp>
      <p:sp>
        <p:nvSpPr>
          <p:cNvPr id="193" name="Google Shape;193;p27"/>
          <p:cNvSpPr txBox="1"/>
          <p:nvPr/>
        </p:nvSpPr>
        <p:spPr>
          <a:xfrm>
            <a:off x="6915800" y="2214250"/>
            <a:ext cx="1201500" cy="1098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US" sz="800">
                <a:solidFill>
                  <a:srgbClr val="0060E0"/>
                </a:solidFill>
                <a:latin typeface="Montserrat SemiBold"/>
                <a:ea typeface="Montserrat SemiBold"/>
                <a:cs typeface="Montserrat SemiBold"/>
                <a:sym typeface="Montserrat SemiBold"/>
              </a:rPr>
              <a:t>Helga Thorvaldsdottir</a:t>
            </a:r>
            <a:endParaRPr sz="800">
              <a:solidFill>
                <a:srgbClr val="0060E0"/>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GSEA Project manager</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rPr lang="en-US" sz="800">
                <a:solidFill>
                  <a:srgbClr val="003171"/>
                </a:solidFill>
                <a:latin typeface="Montserrat SemiBold"/>
                <a:ea typeface="Montserrat SemiBold"/>
                <a:cs typeface="Montserrat SemiBold"/>
                <a:sym typeface="Montserrat SemiBold"/>
              </a:rPr>
              <a:t>Broad Institute</a:t>
            </a:r>
            <a:endParaRPr sz="800">
              <a:solidFill>
                <a:srgbClr val="003171"/>
              </a:solidFill>
              <a:latin typeface="Montserrat SemiBold"/>
              <a:ea typeface="Montserrat SemiBold"/>
              <a:cs typeface="Montserrat SemiBold"/>
              <a:sym typeface="Montserrat SemiBold"/>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0"/>
              </a:spcAft>
              <a:buNone/>
            </a:pPr>
            <a:r>
              <a:t/>
            </a:r>
            <a:endParaRPr b="1" sz="900">
              <a:solidFill>
                <a:srgbClr val="003171"/>
              </a:solidFill>
              <a:highlight>
                <a:srgbClr val="FFFFFF"/>
              </a:highlight>
              <a:latin typeface="Nunito"/>
              <a:ea typeface="Nunito"/>
              <a:cs typeface="Nunito"/>
              <a:sym typeface="Nunito"/>
            </a:endParaRPr>
          </a:p>
          <a:p>
            <a:pPr indent="0" lvl="0" marL="0" rtl="0" algn="l">
              <a:lnSpc>
                <a:spcPct val="110000"/>
              </a:lnSpc>
              <a:spcBef>
                <a:spcPts val="200"/>
              </a:spcBef>
              <a:spcAft>
                <a:spcPts val="200"/>
              </a:spcAft>
              <a:buNone/>
            </a:pPr>
            <a:r>
              <a:t/>
            </a:r>
            <a:endParaRPr b="1" sz="900">
              <a:solidFill>
                <a:srgbClr val="003171"/>
              </a:solidFill>
              <a:highlight>
                <a:srgbClr val="FFFFFF"/>
              </a:highlight>
              <a:latin typeface="Nunito"/>
              <a:ea typeface="Nunito"/>
              <a:cs typeface="Nunito"/>
              <a:sym typeface="Nunito"/>
            </a:endParaRPr>
          </a:p>
        </p:txBody>
      </p:sp>
      <p:pic>
        <p:nvPicPr>
          <p:cNvPr id="194" name="Google Shape;194;p27"/>
          <p:cNvPicPr preferRelativeResize="0"/>
          <p:nvPr/>
        </p:nvPicPr>
        <p:blipFill>
          <a:blip r:embed="rId11">
            <a:alphaModFix/>
          </a:blip>
          <a:stretch>
            <a:fillRect/>
          </a:stretch>
        </p:blipFill>
        <p:spPr>
          <a:xfrm>
            <a:off x="6038925" y="2221225"/>
            <a:ext cx="876875" cy="1084949"/>
          </a:xfrm>
          <a:prstGeom prst="rect">
            <a:avLst/>
          </a:prstGeom>
          <a:noFill/>
          <a:ln>
            <a:noFill/>
          </a:ln>
        </p:spPr>
      </p:pic>
      <p:pic>
        <p:nvPicPr>
          <p:cNvPr id="195" name="Google Shape;195;p27"/>
          <p:cNvPicPr preferRelativeResize="0"/>
          <p:nvPr/>
        </p:nvPicPr>
        <p:blipFill rotWithShape="1">
          <a:blip r:embed="rId12">
            <a:alphaModFix/>
          </a:blip>
          <a:srcRect b="0" l="0" r="0" t="40807"/>
          <a:stretch/>
        </p:blipFill>
        <p:spPr>
          <a:xfrm>
            <a:off x="2556051" y="6244657"/>
            <a:ext cx="1675525" cy="407330"/>
          </a:xfrm>
          <a:prstGeom prst="rect">
            <a:avLst/>
          </a:prstGeom>
          <a:noFill/>
          <a:ln>
            <a:noFill/>
          </a:ln>
        </p:spPr>
      </p:pic>
      <p:pic>
        <p:nvPicPr>
          <p:cNvPr id="196" name="Google Shape;196;p27"/>
          <p:cNvPicPr preferRelativeResize="0"/>
          <p:nvPr/>
        </p:nvPicPr>
        <p:blipFill rotWithShape="1">
          <a:blip r:embed="rId13">
            <a:alphaModFix/>
          </a:blip>
          <a:srcRect b="0" l="24448" r="0" t="0"/>
          <a:stretch/>
        </p:blipFill>
        <p:spPr>
          <a:xfrm>
            <a:off x="598475" y="6110800"/>
            <a:ext cx="1675517" cy="667200"/>
          </a:xfrm>
          <a:prstGeom prst="rect">
            <a:avLst/>
          </a:prstGeom>
          <a:noFill/>
          <a:ln>
            <a:noFill/>
          </a:ln>
        </p:spPr>
      </p:pic>
      <p:pic>
        <p:nvPicPr>
          <p:cNvPr id="197" name="Google Shape;197;p27"/>
          <p:cNvPicPr preferRelativeResize="0"/>
          <p:nvPr/>
        </p:nvPicPr>
        <p:blipFill>
          <a:blip r:embed="rId14">
            <a:alphaModFix/>
          </a:blip>
          <a:stretch>
            <a:fillRect/>
          </a:stretch>
        </p:blipFill>
        <p:spPr>
          <a:xfrm>
            <a:off x="4782150" y="6232558"/>
            <a:ext cx="1675524" cy="423692"/>
          </a:xfrm>
          <a:prstGeom prst="rect">
            <a:avLst/>
          </a:prstGeom>
          <a:noFill/>
          <a:ln>
            <a:noFill/>
          </a:ln>
        </p:spPr>
      </p:pic>
      <p:pic>
        <p:nvPicPr>
          <p:cNvPr id="198" name="Google Shape;198;p27"/>
          <p:cNvPicPr preferRelativeResize="0"/>
          <p:nvPr/>
        </p:nvPicPr>
        <p:blipFill>
          <a:blip r:embed="rId15">
            <a:alphaModFix/>
          </a:blip>
          <a:stretch>
            <a:fillRect/>
          </a:stretch>
        </p:blipFill>
        <p:spPr>
          <a:xfrm>
            <a:off x="2565474" y="959200"/>
            <a:ext cx="1333527" cy="703625"/>
          </a:xfrm>
          <a:prstGeom prst="rect">
            <a:avLst/>
          </a:prstGeom>
          <a:noFill/>
          <a:ln>
            <a:noFill/>
          </a:ln>
        </p:spPr>
      </p:pic>
      <p:pic>
        <p:nvPicPr>
          <p:cNvPr id="199" name="Google Shape;199;p27"/>
          <p:cNvPicPr preferRelativeResize="0"/>
          <p:nvPr/>
        </p:nvPicPr>
        <p:blipFill>
          <a:blip r:embed="rId16">
            <a:alphaModFix/>
          </a:blip>
          <a:stretch>
            <a:fillRect/>
          </a:stretch>
        </p:blipFill>
        <p:spPr>
          <a:xfrm>
            <a:off x="4875147" y="1027800"/>
            <a:ext cx="1861625" cy="576225"/>
          </a:xfrm>
          <a:prstGeom prst="rect">
            <a:avLst/>
          </a:prstGeom>
          <a:noFill/>
          <a:ln>
            <a:noFill/>
          </a:ln>
        </p:spPr>
      </p:pic>
      <p:sp>
        <p:nvSpPr>
          <p:cNvPr id="200" name="Google Shape;200;p27"/>
          <p:cNvSpPr txBox="1"/>
          <p:nvPr/>
        </p:nvSpPr>
        <p:spPr>
          <a:xfrm>
            <a:off x="3720475" y="1573225"/>
            <a:ext cx="2234700" cy="4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www.gsea-msigdb.org</a:t>
            </a:r>
            <a:endParaRPr b="1"/>
          </a:p>
        </p:txBody>
      </p:sp>
      <p:pic>
        <p:nvPicPr>
          <p:cNvPr id="201" name="Google Shape;201;p27"/>
          <p:cNvPicPr preferRelativeResize="0"/>
          <p:nvPr/>
        </p:nvPicPr>
        <p:blipFill>
          <a:blip r:embed="rId17">
            <a:alphaModFix/>
          </a:blip>
          <a:stretch>
            <a:fillRect/>
          </a:stretch>
        </p:blipFill>
        <p:spPr>
          <a:xfrm>
            <a:off x="6762499" y="6265937"/>
            <a:ext cx="2062425" cy="3299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54"/>
          <p:cNvSpPr txBox="1"/>
          <p:nvPr/>
        </p:nvSpPr>
        <p:spPr>
          <a:xfrm>
            <a:off x="6600193" y="2789304"/>
            <a:ext cx="930000" cy="461700"/>
          </a:xfrm>
          <a:prstGeom prst="rect">
            <a:avLst/>
          </a:prstGeom>
          <a:solidFill>
            <a:srgbClr val="B6D7A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Gene Ranking</a:t>
            </a:r>
            <a:endParaRPr sz="1200">
              <a:solidFill>
                <a:schemeClr val="dk1"/>
              </a:solidFill>
              <a:latin typeface="Calibri"/>
              <a:ea typeface="Calibri"/>
              <a:cs typeface="Calibri"/>
              <a:sym typeface="Calibri"/>
            </a:endParaRPr>
          </a:p>
        </p:txBody>
      </p:sp>
      <p:sp>
        <p:nvSpPr>
          <p:cNvPr id="500" name="Google Shape;500;p54"/>
          <p:cNvSpPr txBox="1"/>
          <p:nvPr/>
        </p:nvSpPr>
        <p:spPr>
          <a:xfrm>
            <a:off x="6594943" y="4731413"/>
            <a:ext cx="940500" cy="2769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Statistics</a:t>
            </a:r>
            <a:endParaRPr sz="1200">
              <a:solidFill>
                <a:schemeClr val="dk1"/>
              </a:solidFill>
              <a:latin typeface="Calibri"/>
              <a:ea typeface="Calibri"/>
              <a:cs typeface="Calibri"/>
              <a:sym typeface="Calibri"/>
            </a:endParaRPr>
          </a:p>
        </p:txBody>
      </p:sp>
      <p:sp>
        <p:nvSpPr>
          <p:cNvPr id="501" name="Google Shape;501;p54"/>
          <p:cNvSpPr txBox="1"/>
          <p:nvPr/>
        </p:nvSpPr>
        <p:spPr>
          <a:xfrm>
            <a:off x="6594943" y="5297247"/>
            <a:ext cx="940500" cy="461700"/>
          </a:xfrm>
          <a:prstGeom prst="rect">
            <a:avLst/>
          </a:prstGeom>
          <a:solidFill>
            <a:srgbClr val="C5D8F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Report and Plots</a:t>
            </a:r>
            <a:endParaRPr/>
          </a:p>
        </p:txBody>
      </p:sp>
      <p:sp>
        <p:nvSpPr>
          <p:cNvPr id="502" name="Google Shape;502;p54"/>
          <p:cNvSpPr txBox="1"/>
          <p:nvPr/>
        </p:nvSpPr>
        <p:spPr>
          <a:xfrm>
            <a:off x="6594950" y="3901150"/>
            <a:ext cx="940500" cy="535200"/>
          </a:xfrm>
          <a:prstGeom prst="rect">
            <a:avLst/>
          </a:prstGeom>
          <a:solidFill>
            <a:srgbClr val="A4C2F4"/>
          </a:solid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      GSEA</a:t>
            </a:r>
            <a:endParaRPr/>
          </a:p>
          <a:p>
            <a:pPr indent="0" lvl="0" marL="0" marR="0" rtl="0" algn="ctr">
              <a:spcBef>
                <a:spcPts val="0"/>
              </a:spcBef>
              <a:spcAft>
                <a:spcPts val="0"/>
              </a:spcAft>
              <a:buNone/>
            </a:pPr>
            <a:r>
              <a:rPr b="1" lang="en-US" sz="1200">
                <a:solidFill>
                  <a:schemeClr val="dk1"/>
                </a:solidFill>
                <a:latin typeface="Calibri"/>
                <a:ea typeface="Calibri"/>
                <a:cs typeface="Calibri"/>
                <a:sym typeface="Calibri"/>
              </a:rPr>
              <a:t>Enrichment</a:t>
            </a:r>
            <a:endParaRPr/>
          </a:p>
          <a:p>
            <a:pPr indent="0" lvl="0" marL="0" marR="0" rtl="0" algn="ctr">
              <a:spcBef>
                <a:spcPts val="0"/>
              </a:spcBef>
              <a:spcAft>
                <a:spcPts val="0"/>
              </a:spcAft>
              <a:buNone/>
            </a:pPr>
            <a:r>
              <a:t/>
            </a:r>
            <a:endParaRPr b="1" sz="800">
              <a:solidFill>
                <a:schemeClr val="dk1"/>
              </a:solidFill>
              <a:latin typeface="Calibri"/>
              <a:ea typeface="Calibri"/>
              <a:cs typeface="Calibri"/>
              <a:sym typeface="Calibri"/>
            </a:endParaRPr>
          </a:p>
        </p:txBody>
      </p:sp>
      <p:sp>
        <p:nvSpPr>
          <p:cNvPr id="503" name="Google Shape;503;p54"/>
          <p:cNvSpPr txBox="1"/>
          <p:nvPr/>
        </p:nvSpPr>
        <p:spPr>
          <a:xfrm>
            <a:off x="6207280" y="866350"/>
            <a:ext cx="17892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rPr>
              <a:t>Standard GSEA</a:t>
            </a:r>
            <a:endParaRPr b="1" sz="1200">
              <a:solidFill>
                <a:schemeClr val="dk1"/>
              </a:solidFill>
            </a:endParaRPr>
          </a:p>
        </p:txBody>
      </p:sp>
      <p:grpSp>
        <p:nvGrpSpPr>
          <p:cNvPr id="504" name="Google Shape;504;p54"/>
          <p:cNvGrpSpPr/>
          <p:nvPr/>
        </p:nvGrpSpPr>
        <p:grpSpPr>
          <a:xfrm>
            <a:off x="6472513" y="1236827"/>
            <a:ext cx="1397236" cy="1195824"/>
            <a:chOff x="88688" y="1612465"/>
            <a:chExt cx="1397236" cy="1195824"/>
          </a:xfrm>
        </p:grpSpPr>
        <p:pic>
          <p:nvPicPr>
            <p:cNvPr descr="Screen Shot 2016-10-27 at 4.01.50 PM.png" id="505" name="Google Shape;505;p54"/>
            <p:cNvPicPr preferRelativeResize="0"/>
            <p:nvPr/>
          </p:nvPicPr>
          <p:blipFill rotWithShape="1">
            <a:blip r:embed="rId3">
              <a:alphaModFix/>
            </a:blip>
            <a:srcRect b="0" l="0" r="3203" t="0"/>
            <a:stretch/>
          </p:blipFill>
          <p:spPr>
            <a:xfrm>
              <a:off x="310416" y="1967653"/>
              <a:ext cx="456576" cy="825179"/>
            </a:xfrm>
            <a:prstGeom prst="rect">
              <a:avLst/>
            </a:prstGeom>
            <a:noFill/>
            <a:ln cap="flat" cmpd="sng" w="9525">
              <a:solidFill>
                <a:srgbClr val="000000"/>
              </a:solidFill>
              <a:prstDash val="solid"/>
              <a:round/>
              <a:headEnd len="sm" w="sm" type="none"/>
              <a:tailEnd len="sm" w="sm" type="none"/>
            </a:ln>
          </p:spPr>
        </p:pic>
        <p:sp>
          <p:nvSpPr>
            <p:cNvPr id="506" name="Google Shape;506;p54"/>
            <p:cNvSpPr txBox="1"/>
            <p:nvPr/>
          </p:nvSpPr>
          <p:spPr>
            <a:xfrm>
              <a:off x="88688" y="1612465"/>
              <a:ext cx="1011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Expression Dataset &amp; Phenotype</a:t>
              </a:r>
              <a:endParaRPr sz="800">
                <a:solidFill>
                  <a:schemeClr val="dk1"/>
                </a:solidFill>
                <a:latin typeface="Calibri"/>
                <a:ea typeface="Calibri"/>
                <a:cs typeface="Calibri"/>
                <a:sym typeface="Calibri"/>
              </a:endParaRPr>
            </a:p>
          </p:txBody>
        </p:sp>
        <p:grpSp>
          <p:nvGrpSpPr>
            <p:cNvPr id="507" name="Google Shape;507;p54"/>
            <p:cNvGrpSpPr/>
            <p:nvPr/>
          </p:nvGrpSpPr>
          <p:grpSpPr>
            <a:xfrm>
              <a:off x="833075" y="2273029"/>
              <a:ext cx="509608" cy="535260"/>
              <a:chOff x="7417405" y="842313"/>
              <a:chExt cx="1201055" cy="1211819"/>
            </a:xfrm>
          </p:grpSpPr>
          <p:pic>
            <p:nvPicPr>
              <p:cNvPr descr="Screen Shot 2016-10-27 at 4.23.00 PM.png" id="508" name="Google Shape;508;p54"/>
              <p:cNvPicPr preferRelativeResize="0"/>
              <p:nvPr/>
            </p:nvPicPr>
            <p:blipFill rotWithShape="1">
              <a:blip r:embed="rId4">
                <a:alphaModFix/>
              </a:blip>
              <a:srcRect b="0" l="34572" r="0" t="0"/>
              <a:stretch/>
            </p:blipFill>
            <p:spPr>
              <a:xfrm>
                <a:off x="7417405" y="1462597"/>
                <a:ext cx="1201055" cy="591535"/>
              </a:xfrm>
              <a:prstGeom prst="rect">
                <a:avLst/>
              </a:prstGeom>
              <a:noFill/>
              <a:ln>
                <a:noFill/>
              </a:ln>
            </p:spPr>
          </p:pic>
          <p:pic>
            <p:nvPicPr>
              <p:cNvPr descr="Screen Shot 2016-10-27 at 4.23.00 PM.png" id="509" name="Google Shape;509;p54"/>
              <p:cNvPicPr preferRelativeResize="0"/>
              <p:nvPr/>
            </p:nvPicPr>
            <p:blipFill rotWithShape="1">
              <a:blip r:embed="rId4">
                <a:alphaModFix/>
              </a:blip>
              <a:srcRect b="0" l="0" r="69413" t="0"/>
              <a:stretch/>
            </p:blipFill>
            <p:spPr>
              <a:xfrm>
                <a:off x="7672348" y="842313"/>
                <a:ext cx="561487" cy="591536"/>
              </a:xfrm>
              <a:prstGeom prst="rect">
                <a:avLst/>
              </a:prstGeom>
              <a:noFill/>
              <a:ln>
                <a:noFill/>
              </a:ln>
            </p:spPr>
          </p:pic>
        </p:grpSp>
        <p:sp>
          <p:nvSpPr>
            <p:cNvPr id="510" name="Google Shape;510;p54"/>
            <p:cNvSpPr txBox="1"/>
            <p:nvPr/>
          </p:nvSpPr>
          <p:spPr>
            <a:xfrm>
              <a:off x="712224" y="2067598"/>
              <a:ext cx="7737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Gene Sets</a:t>
              </a:r>
              <a:endParaRPr sz="800">
                <a:solidFill>
                  <a:schemeClr val="dk1"/>
                </a:solidFill>
                <a:latin typeface="Calibri"/>
                <a:ea typeface="Calibri"/>
                <a:cs typeface="Calibri"/>
                <a:sym typeface="Calibri"/>
              </a:endParaRPr>
            </a:p>
          </p:txBody>
        </p:sp>
      </p:grpSp>
      <p:cxnSp>
        <p:nvCxnSpPr>
          <p:cNvPr id="511" name="Google Shape;511;p54"/>
          <p:cNvCxnSpPr>
            <a:stCxn id="500" idx="3"/>
            <a:endCxn id="499" idx="3"/>
          </p:cNvCxnSpPr>
          <p:nvPr/>
        </p:nvCxnSpPr>
        <p:spPr>
          <a:xfrm rot="10800000">
            <a:off x="7530343" y="3020063"/>
            <a:ext cx="5100" cy="1849800"/>
          </a:xfrm>
          <a:prstGeom prst="bentConnector3">
            <a:avLst>
              <a:gd fmla="val -4409722" name="adj1"/>
            </a:avLst>
          </a:prstGeom>
          <a:noFill/>
          <a:ln cap="flat" cmpd="sng" w="12700">
            <a:solidFill>
              <a:schemeClr val="dk1"/>
            </a:solidFill>
            <a:prstDash val="solid"/>
            <a:round/>
            <a:headEnd len="sm" w="sm" type="none"/>
            <a:tailEnd len="med" w="med" type="triangle"/>
          </a:ln>
        </p:spPr>
      </p:cxnSp>
      <p:sp>
        <p:nvSpPr>
          <p:cNvPr id="512" name="Google Shape;512;p54"/>
          <p:cNvSpPr txBox="1"/>
          <p:nvPr/>
        </p:nvSpPr>
        <p:spPr>
          <a:xfrm>
            <a:off x="6998718" y="3309210"/>
            <a:ext cx="834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Sample or gene permutation test loop</a:t>
            </a:r>
            <a:endParaRPr sz="800">
              <a:solidFill>
                <a:schemeClr val="dk1"/>
              </a:solidFill>
              <a:latin typeface="Calibri"/>
              <a:ea typeface="Calibri"/>
              <a:cs typeface="Calibri"/>
              <a:sym typeface="Calibri"/>
            </a:endParaRPr>
          </a:p>
        </p:txBody>
      </p:sp>
      <p:cxnSp>
        <p:nvCxnSpPr>
          <p:cNvPr id="513" name="Google Shape;513;p54"/>
          <p:cNvCxnSpPr>
            <a:stCxn id="502" idx="2"/>
            <a:endCxn id="500" idx="0"/>
          </p:cNvCxnSpPr>
          <p:nvPr/>
        </p:nvCxnSpPr>
        <p:spPr>
          <a:xfrm>
            <a:off x="7065200" y="4436350"/>
            <a:ext cx="0" cy="295200"/>
          </a:xfrm>
          <a:prstGeom prst="straightConnector1">
            <a:avLst/>
          </a:prstGeom>
          <a:noFill/>
          <a:ln cap="flat" cmpd="sng" w="19050">
            <a:solidFill>
              <a:schemeClr val="dk1"/>
            </a:solidFill>
            <a:prstDash val="solid"/>
            <a:round/>
            <a:headEnd len="sm" w="sm" type="none"/>
            <a:tailEnd len="med" w="med" type="triangle"/>
          </a:ln>
        </p:spPr>
      </p:cxnSp>
      <p:cxnSp>
        <p:nvCxnSpPr>
          <p:cNvPr id="514" name="Google Shape;514;p54"/>
          <p:cNvCxnSpPr>
            <a:endCxn id="501" idx="0"/>
          </p:cNvCxnSpPr>
          <p:nvPr/>
        </p:nvCxnSpPr>
        <p:spPr>
          <a:xfrm>
            <a:off x="7054093" y="5008347"/>
            <a:ext cx="11100" cy="288900"/>
          </a:xfrm>
          <a:prstGeom prst="straightConnector1">
            <a:avLst/>
          </a:prstGeom>
          <a:noFill/>
          <a:ln cap="flat" cmpd="sng" w="19050">
            <a:solidFill>
              <a:schemeClr val="dk1"/>
            </a:solidFill>
            <a:prstDash val="solid"/>
            <a:round/>
            <a:headEnd len="sm" w="sm" type="none"/>
            <a:tailEnd len="med" w="med" type="triangle"/>
          </a:ln>
        </p:spPr>
      </p:cxnSp>
      <p:cxnSp>
        <p:nvCxnSpPr>
          <p:cNvPr id="515" name="Google Shape;515;p54"/>
          <p:cNvCxnSpPr>
            <a:stCxn id="499" idx="2"/>
            <a:endCxn id="502" idx="0"/>
          </p:cNvCxnSpPr>
          <p:nvPr/>
        </p:nvCxnSpPr>
        <p:spPr>
          <a:xfrm>
            <a:off x="7065193" y="3251004"/>
            <a:ext cx="0" cy="650100"/>
          </a:xfrm>
          <a:prstGeom prst="straightConnector1">
            <a:avLst/>
          </a:prstGeom>
          <a:noFill/>
          <a:ln cap="flat" cmpd="sng" w="19050">
            <a:solidFill>
              <a:schemeClr val="dk1"/>
            </a:solidFill>
            <a:prstDash val="solid"/>
            <a:round/>
            <a:headEnd len="sm" w="sm" type="none"/>
            <a:tailEnd len="med" w="med" type="triangle"/>
          </a:ln>
        </p:spPr>
      </p:cxnSp>
      <p:sp>
        <p:nvSpPr>
          <p:cNvPr id="516" name="Google Shape;516;p54"/>
          <p:cNvSpPr/>
          <p:nvPr/>
        </p:nvSpPr>
        <p:spPr>
          <a:xfrm rot="-5400000">
            <a:off x="7123307" y="1904091"/>
            <a:ext cx="164100" cy="1193100"/>
          </a:xfrm>
          <a:prstGeom prst="leftBrace">
            <a:avLst>
              <a:gd fmla="val 1820" name="adj1"/>
              <a:gd fmla="val 50751"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54"/>
          <p:cNvSpPr txBox="1"/>
          <p:nvPr/>
        </p:nvSpPr>
        <p:spPr>
          <a:xfrm>
            <a:off x="915775" y="835350"/>
            <a:ext cx="71298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The Standard GSEA Method</a:t>
            </a:r>
            <a:endParaRPr b="1" sz="2400"/>
          </a:p>
        </p:txBody>
      </p:sp>
      <p:sp>
        <p:nvSpPr>
          <p:cNvPr id="518" name="Google Shape;518;p54"/>
          <p:cNvSpPr txBox="1"/>
          <p:nvPr/>
        </p:nvSpPr>
        <p:spPr>
          <a:xfrm>
            <a:off x="566400" y="1363650"/>
            <a:ext cx="5551800" cy="1169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Calibri"/>
              <a:buChar char="●"/>
            </a:pPr>
            <a:r>
              <a:rPr lang="en-US">
                <a:latin typeface="Calibri"/>
                <a:ea typeface="Calibri"/>
                <a:cs typeface="Calibri"/>
                <a:sym typeface="Calibri"/>
              </a:rPr>
              <a:t>Outer loop over many gene sets (gene set database e.g. MSigDB)</a:t>
            </a:r>
            <a:endParaRPr>
              <a:latin typeface="Calibri"/>
              <a:ea typeface="Calibri"/>
              <a:cs typeface="Calibri"/>
              <a:sym typeface="Calibri"/>
            </a:endParaRPr>
          </a:p>
          <a:p>
            <a:pPr indent="-317500" lvl="0" marL="457200" rtl="0" algn="l">
              <a:lnSpc>
                <a:spcPct val="150000"/>
              </a:lnSpc>
              <a:spcBef>
                <a:spcPts val="0"/>
              </a:spcBef>
              <a:spcAft>
                <a:spcPts val="0"/>
              </a:spcAft>
              <a:buSzPts val="1400"/>
              <a:buFont typeface="Calibri"/>
              <a:buChar char="●"/>
            </a:pPr>
            <a:r>
              <a:rPr lang="en-US">
                <a:latin typeface="Calibri"/>
                <a:ea typeface="Calibri"/>
                <a:cs typeface="Calibri"/>
                <a:sym typeface="Calibri"/>
              </a:rPr>
              <a:t>Permutation Test to Assess Statistical Significance of results</a:t>
            </a:r>
            <a:endParaRPr>
              <a:latin typeface="Calibri"/>
              <a:ea typeface="Calibri"/>
              <a:cs typeface="Calibri"/>
              <a:sym typeface="Calibri"/>
            </a:endParaRPr>
          </a:p>
          <a:p>
            <a:pPr indent="-317500" lvl="0" marL="457200" rtl="0" algn="l">
              <a:lnSpc>
                <a:spcPct val="150000"/>
              </a:lnSpc>
              <a:spcBef>
                <a:spcPts val="0"/>
              </a:spcBef>
              <a:spcAft>
                <a:spcPts val="0"/>
              </a:spcAft>
              <a:buSzPts val="1400"/>
              <a:buFont typeface="Calibri"/>
              <a:buChar char="●"/>
            </a:pPr>
            <a:r>
              <a:rPr lang="en-US">
                <a:latin typeface="Calibri"/>
                <a:ea typeface="Calibri"/>
                <a:cs typeface="Calibri"/>
                <a:sym typeface="Calibri"/>
              </a:rPr>
              <a:t>Summary Report for top scoring gene sets and plots</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pic>
        <p:nvPicPr>
          <p:cNvPr descr="Screen Shot 2016-10-27 at 4.04.16 PM.png" id="523" name="Google Shape;523;p55"/>
          <p:cNvPicPr preferRelativeResize="0"/>
          <p:nvPr/>
        </p:nvPicPr>
        <p:blipFill rotWithShape="1">
          <a:blip r:embed="rId3">
            <a:alphaModFix/>
          </a:blip>
          <a:srcRect b="0" l="0" r="0" t="0"/>
          <a:stretch/>
        </p:blipFill>
        <p:spPr>
          <a:xfrm>
            <a:off x="5468631" y="1598201"/>
            <a:ext cx="131281" cy="825179"/>
          </a:xfrm>
          <a:prstGeom prst="rect">
            <a:avLst/>
          </a:prstGeom>
          <a:noFill/>
          <a:ln cap="flat" cmpd="sng" w="9525">
            <a:solidFill>
              <a:srgbClr val="000000"/>
            </a:solidFill>
            <a:prstDash val="solid"/>
            <a:round/>
            <a:headEnd len="sm" w="sm" type="none"/>
            <a:tailEnd len="sm" w="sm" type="none"/>
          </a:ln>
        </p:spPr>
      </p:pic>
      <p:sp>
        <p:nvSpPr>
          <p:cNvPr id="524" name="Google Shape;524;p55"/>
          <p:cNvSpPr txBox="1"/>
          <p:nvPr/>
        </p:nvSpPr>
        <p:spPr>
          <a:xfrm>
            <a:off x="5147448" y="1256001"/>
            <a:ext cx="773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Pre-ranked Profile</a:t>
            </a:r>
            <a:endParaRPr sz="800">
              <a:solidFill>
                <a:schemeClr val="dk1"/>
              </a:solidFill>
              <a:latin typeface="Calibri"/>
              <a:ea typeface="Calibri"/>
              <a:cs typeface="Calibri"/>
              <a:sym typeface="Calibri"/>
            </a:endParaRPr>
          </a:p>
        </p:txBody>
      </p:sp>
      <p:sp>
        <p:nvSpPr>
          <p:cNvPr id="525" name="Google Shape;525;p55"/>
          <p:cNvSpPr txBox="1"/>
          <p:nvPr/>
        </p:nvSpPr>
        <p:spPr>
          <a:xfrm>
            <a:off x="597368" y="2800904"/>
            <a:ext cx="930000" cy="461700"/>
          </a:xfrm>
          <a:prstGeom prst="rect">
            <a:avLst/>
          </a:prstGeom>
          <a:solidFill>
            <a:srgbClr val="B6D7A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Gene Ranking</a:t>
            </a:r>
            <a:endParaRPr sz="1200">
              <a:solidFill>
                <a:schemeClr val="dk1"/>
              </a:solidFill>
              <a:latin typeface="Calibri"/>
              <a:ea typeface="Calibri"/>
              <a:cs typeface="Calibri"/>
              <a:sym typeface="Calibri"/>
            </a:endParaRPr>
          </a:p>
        </p:txBody>
      </p:sp>
      <p:sp>
        <p:nvSpPr>
          <p:cNvPr id="526" name="Google Shape;526;p55"/>
          <p:cNvSpPr txBox="1"/>
          <p:nvPr/>
        </p:nvSpPr>
        <p:spPr>
          <a:xfrm>
            <a:off x="3012850" y="2756638"/>
            <a:ext cx="1069200" cy="365100"/>
          </a:xfrm>
          <a:prstGeom prst="rect">
            <a:avLst/>
          </a:prstGeom>
          <a:solidFill>
            <a:srgbClr val="C27BA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Normalization</a:t>
            </a:r>
            <a:endParaRPr sz="1200">
              <a:solidFill>
                <a:schemeClr val="dk1"/>
              </a:solidFill>
              <a:latin typeface="Calibri"/>
              <a:ea typeface="Calibri"/>
              <a:cs typeface="Calibri"/>
              <a:sym typeface="Calibri"/>
            </a:endParaRPr>
          </a:p>
        </p:txBody>
      </p:sp>
      <p:sp>
        <p:nvSpPr>
          <p:cNvPr id="527" name="Google Shape;527;p55"/>
          <p:cNvSpPr txBox="1"/>
          <p:nvPr/>
        </p:nvSpPr>
        <p:spPr>
          <a:xfrm>
            <a:off x="592118" y="4743013"/>
            <a:ext cx="940500" cy="2769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Statistics</a:t>
            </a:r>
            <a:endParaRPr sz="1200">
              <a:solidFill>
                <a:schemeClr val="dk1"/>
              </a:solidFill>
              <a:latin typeface="Calibri"/>
              <a:ea typeface="Calibri"/>
              <a:cs typeface="Calibri"/>
              <a:sym typeface="Calibri"/>
            </a:endParaRPr>
          </a:p>
        </p:txBody>
      </p:sp>
      <p:sp>
        <p:nvSpPr>
          <p:cNvPr id="528" name="Google Shape;528;p55"/>
          <p:cNvSpPr txBox="1"/>
          <p:nvPr/>
        </p:nvSpPr>
        <p:spPr>
          <a:xfrm>
            <a:off x="592118" y="5308847"/>
            <a:ext cx="940500" cy="461700"/>
          </a:xfrm>
          <a:prstGeom prst="rect">
            <a:avLst/>
          </a:prstGeom>
          <a:solidFill>
            <a:srgbClr val="C5D8F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Report and Plots</a:t>
            </a:r>
            <a:endParaRPr/>
          </a:p>
        </p:txBody>
      </p:sp>
      <p:sp>
        <p:nvSpPr>
          <p:cNvPr id="529" name="Google Shape;529;p55"/>
          <p:cNvSpPr txBox="1"/>
          <p:nvPr/>
        </p:nvSpPr>
        <p:spPr>
          <a:xfrm>
            <a:off x="534525" y="3912750"/>
            <a:ext cx="1069200" cy="535200"/>
          </a:xfrm>
          <a:prstGeom prst="rect">
            <a:avLst/>
          </a:prstGeom>
          <a:solidFill>
            <a:srgbClr val="A4C2F4"/>
          </a:solid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  Core </a:t>
            </a:r>
            <a:r>
              <a:rPr b="1" lang="en-US" sz="1200">
                <a:solidFill>
                  <a:schemeClr val="dk1"/>
                </a:solidFill>
                <a:latin typeface="Calibri"/>
                <a:ea typeface="Calibri"/>
                <a:cs typeface="Calibri"/>
                <a:sym typeface="Calibri"/>
              </a:rPr>
              <a:t>GSEA</a:t>
            </a:r>
            <a:endParaRPr/>
          </a:p>
          <a:p>
            <a:pPr indent="0" lvl="0" marL="0" marR="0" rtl="0" algn="ctr">
              <a:spcBef>
                <a:spcPts val="0"/>
              </a:spcBef>
              <a:spcAft>
                <a:spcPts val="0"/>
              </a:spcAft>
              <a:buNone/>
            </a:pPr>
            <a:r>
              <a:rPr b="1" lang="en-US" sz="1200">
                <a:solidFill>
                  <a:schemeClr val="dk1"/>
                </a:solidFill>
                <a:latin typeface="Calibri"/>
                <a:ea typeface="Calibri"/>
                <a:cs typeface="Calibri"/>
                <a:sym typeface="Calibri"/>
              </a:rPr>
              <a:t>Enrichment</a:t>
            </a:r>
            <a:endParaRPr/>
          </a:p>
          <a:p>
            <a:pPr indent="0" lvl="0" marL="0" marR="0" rtl="0" algn="ctr">
              <a:spcBef>
                <a:spcPts val="0"/>
              </a:spcBef>
              <a:spcAft>
                <a:spcPts val="0"/>
              </a:spcAft>
              <a:buNone/>
            </a:pPr>
            <a:r>
              <a:t/>
            </a:r>
            <a:endParaRPr b="1" sz="800">
              <a:solidFill>
                <a:schemeClr val="dk1"/>
              </a:solidFill>
              <a:latin typeface="Calibri"/>
              <a:ea typeface="Calibri"/>
              <a:cs typeface="Calibri"/>
              <a:sym typeface="Calibri"/>
            </a:endParaRPr>
          </a:p>
        </p:txBody>
      </p:sp>
      <p:sp>
        <p:nvSpPr>
          <p:cNvPr id="530" name="Google Shape;530;p55"/>
          <p:cNvSpPr txBox="1"/>
          <p:nvPr/>
        </p:nvSpPr>
        <p:spPr>
          <a:xfrm>
            <a:off x="3445270" y="3198430"/>
            <a:ext cx="8340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Loop over</a:t>
            </a:r>
            <a:endParaRPr/>
          </a:p>
          <a:p>
            <a:pPr indent="0" lvl="0" marL="0" marR="0" rtl="0" algn="ctr">
              <a:spcBef>
                <a:spcPts val="0"/>
              </a:spcBef>
              <a:spcAft>
                <a:spcPts val="0"/>
              </a:spcAft>
              <a:buNone/>
            </a:pPr>
            <a:r>
              <a:rPr lang="en-US" sz="800">
                <a:solidFill>
                  <a:schemeClr val="dk1"/>
                </a:solidFill>
                <a:latin typeface="Calibri"/>
                <a:ea typeface="Calibri"/>
                <a:cs typeface="Calibri"/>
                <a:sym typeface="Calibri"/>
              </a:rPr>
              <a:t>samples</a:t>
            </a:r>
            <a:endParaRPr sz="800">
              <a:solidFill>
                <a:schemeClr val="dk1"/>
              </a:solidFill>
              <a:latin typeface="Calibri"/>
              <a:ea typeface="Calibri"/>
              <a:cs typeface="Calibri"/>
              <a:sym typeface="Calibri"/>
            </a:endParaRPr>
          </a:p>
        </p:txBody>
      </p:sp>
      <p:sp>
        <p:nvSpPr>
          <p:cNvPr id="531" name="Google Shape;531;p55"/>
          <p:cNvSpPr txBox="1"/>
          <p:nvPr/>
        </p:nvSpPr>
        <p:spPr>
          <a:xfrm>
            <a:off x="3063521" y="5253409"/>
            <a:ext cx="940500" cy="2769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Statistics</a:t>
            </a:r>
            <a:endParaRPr sz="1200">
              <a:solidFill>
                <a:schemeClr val="dk1"/>
              </a:solidFill>
              <a:latin typeface="Calibri"/>
              <a:ea typeface="Calibri"/>
              <a:cs typeface="Calibri"/>
              <a:sym typeface="Calibri"/>
            </a:endParaRPr>
          </a:p>
        </p:txBody>
      </p:sp>
      <p:sp>
        <p:nvSpPr>
          <p:cNvPr id="532" name="Google Shape;532;p55"/>
          <p:cNvSpPr txBox="1"/>
          <p:nvPr/>
        </p:nvSpPr>
        <p:spPr>
          <a:xfrm>
            <a:off x="3070421" y="5792022"/>
            <a:ext cx="940500" cy="461700"/>
          </a:xfrm>
          <a:prstGeom prst="rect">
            <a:avLst/>
          </a:prstGeom>
          <a:solidFill>
            <a:srgbClr val="C5D8F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Report and Plots</a:t>
            </a:r>
            <a:endParaRPr sz="1200">
              <a:solidFill>
                <a:schemeClr val="dk1"/>
              </a:solidFill>
              <a:latin typeface="Calibri"/>
              <a:ea typeface="Calibri"/>
              <a:cs typeface="Calibri"/>
              <a:sym typeface="Calibri"/>
            </a:endParaRPr>
          </a:p>
        </p:txBody>
      </p:sp>
      <p:sp>
        <p:nvSpPr>
          <p:cNvPr id="533" name="Google Shape;533;p55"/>
          <p:cNvSpPr txBox="1"/>
          <p:nvPr/>
        </p:nvSpPr>
        <p:spPr>
          <a:xfrm>
            <a:off x="5379388" y="3809490"/>
            <a:ext cx="940500" cy="2769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Statistics</a:t>
            </a:r>
            <a:endParaRPr sz="1200">
              <a:solidFill>
                <a:schemeClr val="dk1"/>
              </a:solidFill>
              <a:latin typeface="Calibri"/>
              <a:ea typeface="Calibri"/>
              <a:cs typeface="Calibri"/>
              <a:sym typeface="Calibri"/>
            </a:endParaRPr>
          </a:p>
        </p:txBody>
      </p:sp>
      <p:sp>
        <p:nvSpPr>
          <p:cNvPr id="534" name="Google Shape;534;p55"/>
          <p:cNvSpPr txBox="1"/>
          <p:nvPr/>
        </p:nvSpPr>
        <p:spPr>
          <a:xfrm>
            <a:off x="5391401" y="4448889"/>
            <a:ext cx="940500" cy="461700"/>
          </a:xfrm>
          <a:prstGeom prst="rect">
            <a:avLst/>
          </a:prstGeom>
          <a:solidFill>
            <a:srgbClr val="C5D8F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Report and Plots</a:t>
            </a:r>
            <a:endParaRPr sz="1200">
              <a:solidFill>
                <a:schemeClr val="dk1"/>
              </a:solidFill>
              <a:latin typeface="Calibri"/>
              <a:ea typeface="Calibri"/>
              <a:cs typeface="Calibri"/>
              <a:sym typeface="Calibri"/>
            </a:endParaRPr>
          </a:p>
        </p:txBody>
      </p:sp>
      <p:pic>
        <p:nvPicPr>
          <p:cNvPr descr="Screen Shot 2016-10-27 at 4.01.50 PM.png" id="535" name="Google Shape;535;p55"/>
          <p:cNvPicPr preferRelativeResize="0"/>
          <p:nvPr/>
        </p:nvPicPr>
        <p:blipFill rotWithShape="1">
          <a:blip r:embed="rId4">
            <a:alphaModFix/>
          </a:blip>
          <a:srcRect b="0" l="0" r="3203" t="0"/>
          <a:stretch/>
        </p:blipFill>
        <p:spPr>
          <a:xfrm>
            <a:off x="3088919" y="1609862"/>
            <a:ext cx="456576" cy="828290"/>
          </a:xfrm>
          <a:prstGeom prst="rect">
            <a:avLst/>
          </a:prstGeom>
          <a:noFill/>
          <a:ln cap="flat" cmpd="sng" w="9525">
            <a:solidFill>
              <a:srgbClr val="000000"/>
            </a:solidFill>
            <a:prstDash val="solid"/>
            <a:round/>
            <a:headEnd len="sm" w="sm" type="none"/>
            <a:tailEnd len="sm" w="sm" type="none"/>
          </a:ln>
        </p:spPr>
      </p:pic>
      <p:sp>
        <p:nvSpPr>
          <p:cNvPr id="536" name="Google Shape;536;p55"/>
          <p:cNvSpPr txBox="1"/>
          <p:nvPr/>
        </p:nvSpPr>
        <p:spPr>
          <a:xfrm>
            <a:off x="2830833" y="1265061"/>
            <a:ext cx="1011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Expression Dataset &amp; Phenotype</a:t>
            </a:r>
            <a:endParaRPr sz="800">
              <a:solidFill>
                <a:schemeClr val="dk1"/>
              </a:solidFill>
              <a:latin typeface="Calibri"/>
              <a:ea typeface="Calibri"/>
              <a:cs typeface="Calibri"/>
              <a:sym typeface="Calibri"/>
            </a:endParaRPr>
          </a:p>
        </p:txBody>
      </p:sp>
      <p:sp>
        <p:nvSpPr>
          <p:cNvPr id="537" name="Google Shape;537;p55"/>
          <p:cNvSpPr txBox="1"/>
          <p:nvPr/>
        </p:nvSpPr>
        <p:spPr>
          <a:xfrm>
            <a:off x="1866925" y="154250"/>
            <a:ext cx="6888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rPr>
              <a:t>Common</a:t>
            </a:r>
            <a:r>
              <a:rPr b="1" lang="en-US" sz="2000">
                <a:solidFill>
                  <a:schemeClr val="dk1"/>
                </a:solidFill>
              </a:rPr>
              <a:t> Application Modalities of GSEA Analysis</a:t>
            </a:r>
            <a:endParaRPr b="1" sz="2000">
              <a:solidFill>
                <a:schemeClr val="dk1"/>
              </a:solidFill>
            </a:endParaRPr>
          </a:p>
        </p:txBody>
      </p:sp>
      <p:sp>
        <p:nvSpPr>
          <p:cNvPr id="538" name="Google Shape;538;p55"/>
          <p:cNvSpPr txBox="1"/>
          <p:nvPr/>
        </p:nvSpPr>
        <p:spPr>
          <a:xfrm>
            <a:off x="659119" y="851308"/>
            <a:ext cx="9405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rPr>
              <a:t>Standard GSEA</a:t>
            </a:r>
            <a:endParaRPr b="1" sz="1200">
              <a:solidFill>
                <a:schemeClr val="dk1"/>
              </a:solidFill>
            </a:endParaRPr>
          </a:p>
        </p:txBody>
      </p:sp>
      <p:sp>
        <p:nvSpPr>
          <p:cNvPr id="539" name="Google Shape;539;p55"/>
          <p:cNvSpPr txBox="1"/>
          <p:nvPr/>
        </p:nvSpPr>
        <p:spPr>
          <a:xfrm>
            <a:off x="2786275" y="851300"/>
            <a:ext cx="1533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rPr>
              <a:t>Single-Sample</a:t>
            </a:r>
            <a:endParaRPr/>
          </a:p>
          <a:p>
            <a:pPr indent="0" lvl="0" marL="0" marR="0" rtl="0" algn="ctr">
              <a:spcBef>
                <a:spcPts val="0"/>
              </a:spcBef>
              <a:spcAft>
                <a:spcPts val="0"/>
              </a:spcAft>
              <a:buNone/>
            </a:pPr>
            <a:r>
              <a:rPr b="1" lang="en-US" sz="1200">
                <a:solidFill>
                  <a:schemeClr val="dk1"/>
                </a:solidFill>
              </a:rPr>
              <a:t>GSEA</a:t>
            </a:r>
            <a:endParaRPr b="1" sz="1200">
              <a:solidFill>
                <a:schemeClr val="dk1"/>
              </a:solidFill>
            </a:endParaRPr>
          </a:p>
        </p:txBody>
      </p:sp>
      <p:sp>
        <p:nvSpPr>
          <p:cNvPr id="540" name="Google Shape;540;p55"/>
          <p:cNvSpPr txBox="1"/>
          <p:nvPr/>
        </p:nvSpPr>
        <p:spPr>
          <a:xfrm>
            <a:off x="5073626" y="851300"/>
            <a:ext cx="1122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rPr>
              <a:t>Pre-Ranked GSEA</a:t>
            </a:r>
            <a:endParaRPr b="1" sz="1200">
              <a:solidFill>
                <a:schemeClr val="dk1"/>
              </a:solidFill>
            </a:endParaRPr>
          </a:p>
        </p:txBody>
      </p:sp>
      <p:grpSp>
        <p:nvGrpSpPr>
          <p:cNvPr id="541" name="Google Shape;541;p55"/>
          <p:cNvGrpSpPr/>
          <p:nvPr/>
        </p:nvGrpSpPr>
        <p:grpSpPr>
          <a:xfrm>
            <a:off x="469688" y="1248427"/>
            <a:ext cx="1397236" cy="1195824"/>
            <a:chOff x="88688" y="1612465"/>
            <a:chExt cx="1397236" cy="1195824"/>
          </a:xfrm>
        </p:grpSpPr>
        <p:pic>
          <p:nvPicPr>
            <p:cNvPr descr="Screen Shot 2016-10-27 at 4.01.50 PM.png" id="542" name="Google Shape;542;p55"/>
            <p:cNvPicPr preferRelativeResize="0"/>
            <p:nvPr/>
          </p:nvPicPr>
          <p:blipFill rotWithShape="1">
            <a:blip r:embed="rId4">
              <a:alphaModFix/>
            </a:blip>
            <a:srcRect b="0" l="0" r="3203" t="0"/>
            <a:stretch/>
          </p:blipFill>
          <p:spPr>
            <a:xfrm>
              <a:off x="310416" y="1967653"/>
              <a:ext cx="456576" cy="825179"/>
            </a:xfrm>
            <a:prstGeom prst="rect">
              <a:avLst/>
            </a:prstGeom>
            <a:noFill/>
            <a:ln cap="flat" cmpd="sng" w="9525">
              <a:solidFill>
                <a:srgbClr val="000000"/>
              </a:solidFill>
              <a:prstDash val="solid"/>
              <a:round/>
              <a:headEnd len="sm" w="sm" type="none"/>
              <a:tailEnd len="sm" w="sm" type="none"/>
            </a:ln>
          </p:spPr>
        </p:pic>
        <p:sp>
          <p:nvSpPr>
            <p:cNvPr id="543" name="Google Shape;543;p55"/>
            <p:cNvSpPr txBox="1"/>
            <p:nvPr/>
          </p:nvSpPr>
          <p:spPr>
            <a:xfrm>
              <a:off x="88688" y="1612465"/>
              <a:ext cx="1011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Expression Dataset &amp; Phenotype</a:t>
              </a:r>
              <a:endParaRPr sz="800">
                <a:solidFill>
                  <a:schemeClr val="dk1"/>
                </a:solidFill>
                <a:latin typeface="Calibri"/>
                <a:ea typeface="Calibri"/>
                <a:cs typeface="Calibri"/>
                <a:sym typeface="Calibri"/>
              </a:endParaRPr>
            </a:p>
          </p:txBody>
        </p:sp>
        <p:grpSp>
          <p:nvGrpSpPr>
            <p:cNvPr id="544" name="Google Shape;544;p55"/>
            <p:cNvGrpSpPr/>
            <p:nvPr/>
          </p:nvGrpSpPr>
          <p:grpSpPr>
            <a:xfrm>
              <a:off x="833075" y="2273029"/>
              <a:ext cx="509608" cy="535260"/>
              <a:chOff x="7417405" y="842313"/>
              <a:chExt cx="1201055" cy="1211819"/>
            </a:xfrm>
          </p:grpSpPr>
          <p:pic>
            <p:nvPicPr>
              <p:cNvPr descr="Screen Shot 2016-10-27 at 4.23.00 PM.png" id="545" name="Google Shape;545;p55"/>
              <p:cNvPicPr preferRelativeResize="0"/>
              <p:nvPr/>
            </p:nvPicPr>
            <p:blipFill rotWithShape="1">
              <a:blip r:embed="rId5">
                <a:alphaModFix/>
              </a:blip>
              <a:srcRect b="0" l="34572" r="0" t="0"/>
              <a:stretch/>
            </p:blipFill>
            <p:spPr>
              <a:xfrm>
                <a:off x="7417405" y="1462597"/>
                <a:ext cx="1201055" cy="591535"/>
              </a:xfrm>
              <a:prstGeom prst="rect">
                <a:avLst/>
              </a:prstGeom>
              <a:noFill/>
              <a:ln>
                <a:noFill/>
              </a:ln>
            </p:spPr>
          </p:pic>
          <p:pic>
            <p:nvPicPr>
              <p:cNvPr descr="Screen Shot 2016-10-27 at 4.23.00 PM.png" id="546" name="Google Shape;546;p55"/>
              <p:cNvPicPr preferRelativeResize="0"/>
              <p:nvPr/>
            </p:nvPicPr>
            <p:blipFill rotWithShape="1">
              <a:blip r:embed="rId5">
                <a:alphaModFix/>
              </a:blip>
              <a:srcRect b="0" l="0" r="69413" t="0"/>
              <a:stretch/>
            </p:blipFill>
            <p:spPr>
              <a:xfrm>
                <a:off x="7672348" y="842313"/>
                <a:ext cx="561487" cy="591536"/>
              </a:xfrm>
              <a:prstGeom prst="rect">
                <a:avLst/>
              </a:prstGeom>
              <a:noFill/>
              <a:ln>
                <a:noFill/>
              </a:ln>
            </p:spPr>
          </p:pic>
        </p:grpSp>
        <p:sp>
          <p:nvSpPr>
            <p:cNvPr id="547" name="Google Shape;547;p55"/>
            <p:cNvSpPr txBox="1"/>
            <p:nvPr/>
          </p:nvSpPr>
          <p:spPr>
            <a:xfrm>
              <a:off x="712224" y="2067598"/>
              <a:ext cx="7737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Gene Sets</a:t>
              </a:r>
              <a:endParaRPr sz="800">
                <a:solidFill>
                  <a:schemeClr val="dk1"/>
                </a:solidFill>
                <a:latin typeface="Calibri"/>
                <a:ea typeface="Calibri"/>
                <a:cs typeface="Calibri"/>
                <a:sym typeface="Calibri"/>
              </a:endParaRPr>
            </a:p>
          </p:txBody>
        </p:sp>
      </p:grpSp>
      <p:grpSp>
        <p:nvGrpSpPr>
          <p:cNvPr id="548" name="Google Shape;548;p55"/>
          <p:cNvGrpSpPr/>
          <p:nvPr/>
        </p:nvGrpSpPr>
        <p:grpSpPr>
          <a:xfrm>
            <a:off x="3620377" y="1918353"/>
            <a:ext cx="509608" cy="535260"/>
            <a:chOff x="7417405" y="842313"/>
            <a:chExt cx="1201055" cy="1211819"/>
          </a:xfrm>
        </p:grpSpPr>
        <p:pic>
          <p:nvPicPr>
            <p:cNvPr descr="Screen Shot 2016-10-27 at 4.23.00 PM.png" id="549" name="Google Shape;549;p55"/>
            <p:cNvPicPr preferRelativeResize="0"/>
            <p:nvPr/>
          </p:nvPicPr>
          <p:blipFill rotWithShape="1">
            <a:blip r:embed="rId5">
              <a:alphaModFix/>
            </a:blip>
            <a:srcRect b="0" l="34572" r="0" t="0"/>
            <a:stretch/>
          </p:blipFill>
          <p:spPr>
            <a:xfrm>
              <a:off x="7417405" y="1462597"/>
              <a:ext cx="1201055" cy="591535"/>
            </a:xfrm>
            <a:prstGeom prst="rect">
              <a:avLst/>
            </a:prstGeom>
            <a:noFill/>
            <a:ln>
              <a:noFill/>
            </a:ln>
          </p:spPr>
        </p:pic>
        <p:pic>
          <p:nvPicPr>
            <p:cNvPr descr="Screen Shot 2016-10-27 at 4.23.00 PM.png" id="550" name="Google Shape;550;p55"/>
            <p:cNvPicPr preferRelativeResize="0"/>
            <p:nvPr/>
          </p:nvPicPr>
          <p:blipFill rotWithShape="1">
            <a:blip r:embed="rId5">
              <a:alphaModFix/>
            </a:blip>
            <a:srcRect b="0" l="0" r="69413" t="0"/>
            <a:stretch/>
          </p:blipFill>
          <p:spPr>
            <a:xfrm>
              <a:off x="7672348" y="842313"/>
              <a:ext cx="561487" cy="591536"/>
            </a:xfrm>
            <a:prstGeom prst="rect">
              <a:avLst/>
            </a:prstGeom>
            <a:noFill/>
            <a:ln>
              <a:noFill/>
            </a:ln>
          </p:spPr>
        </p:pic>
      </p:grpSp>
      <p:sp>
        <p:nvSpPr>
          <p:cNvPr id="551" name="Google Shape;551;p55"/>
          <p:cNvSpPr txBox="1"/>
          <p:nvPr/>
        </p:nvSpPr>
        <p:spPr>
          <a:xfrm>
            <a:off x="3499527" y="1700222"/>
            <a:ext cx="7737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Gene Sets</a:t>
            </a:r>
            <a:endParaRPr sz="800">
              <a:solidFill>
                <a:schemeClr val="dk1"/>
              </a:solidFill>
              <a:latin typeface="Calibri"/>
              <a:ea typeface="Calibri"/>
              <a:cs typeface="Calibri"/>
              <a:sym typeface="Calibri"/>
            </a:endParaRPr>
          </a:p>
        </p:txBody>
      </p:sp>
      <p:grpSp>
        <p:nvGrpSpPr>
          <p:cNvPr id="552" name="Google Shape;552;p55"/>
          <p:cNvGrpSpPr/>
          <p:nvPr/>
        </p:nvGrpSpPr>
        <p:grpSpPr>
          <a:xfrm>
            <a:off x="5676287" y="1906134"/>
            <a:ext cx="509608" cy="535260"/>
            <a:chOff x="7417405" y="842313"/>
            <a:chExt cx="1201055" cy="1211819"/>
          </a:xfrm>
        </p:grpSpPr>
        <p:pic>
          <p:nvPicPr>
            <p:cNvPr descr="Screen Shot 2016-10-27 at 4.23.00 PM.png" id="553" name="Google Shape;553;p55"/>
            <p:cNvPicPr preferRelativeResize="0"/>
            <p:nvPr/>
          </p:nvPicPr>
          <p:blipFill rotWithShape="1">
            <a:blip r:embed="rId5">
              <a:alphaModFix/>
            </a:blip>
            <a:srcRect b="0" l="34572" r="0" t="0"/>
            <a:stretch/>
          </p:blipFill>
          <p:spPr>
            <a:xfrm>
              <a:off x="7417405" y="1462597"/>
              <a:ext cx="1201055" cy="591535"/>
            </a:xfrm>
            <a:prstGeom prst="rect">
              <a:avLst/>
            </a:prstGeom>
            <a:noFill/>
            <a:ln>
              <a:noFill/>
            </a:ln>
          </p:spPr>
        </p:pic>
        <p:pic>
          <p:nvPicPr>
            <p:cNvPr descr="Screen Shot 2016-10-27 at 4.23.00 PM.png" id="554" name="Google Shape;554;p55"/>
            <p:cNvPicPr preferRelativeResize="0"/>
            <p:nvPr/>
          </p:nvPicPr>
          <p:blipFill rotWithShape="1">
            <a:blip r:embed="rId5">
              <a:alphaModFix/>
            </a:blip>
            <a:srcRect b="0" l="0" r="69413" t="0"/>
            <a:stretch/>
          </p:blipFill>
          <p:spPr>
            <a:xfrm>
              <a:off x="7672348" y="842313"/>
              <a:ext cx="561487" cy="591536"/>
            </a:xfrm>
            <a:prstGeom prst="rect">
              <a:avLst/>
            </a:prstGeom>
            <a:noFill/>
            <a:ln>
              <a:noFill/>
            </a:ln>
          </p:spPr>
        </p:pic>
      </p:grpSp>
      <p:sp>
        <p:nvSpPr>
          <p:cNvPr id="555" name="Google Shape;555;p55"/>
          <p:cNvSpPr txBox="1"/>
          <p:nvPr/>
        </p:nvSpPr>
        <p:spPr>
          <a:xfrm>
            <a:off x="5534272" y="1688003"/>
            <a:ext cx="7737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Gene Sets</a:t>
            </a:r>
            <a:endParaRPr sz="800">
              <a:solidFill>
                <a:schemeClr val="dk1"/>
              </a:solidFill>
              <a:latin typeface="Calibri"/>
              <a:ea typeface="Calibri"/>
              <a:cs typeface="Calibri"/>
              <a:sym typeface="Calibri"/>
            </a:endParaRPr>
          </a:p>
        </p:txBody>
      </p:sp>
      <p:sp>
        <p:nvSpPr>
          <p:cNvPr id="556" name="Google Shape;556;p55"/>
          <p:cNvSpPr txBox="1"/>
          <p:nvPr/>
        </p:nvSpPr>
        <p:spPr>
          <a:xfrm>
            <a:off x="3024700" y="3613825"/>
            <a:ext cx="1069200" cy="480000"/>
          </a:xfrm>
          <a:prstGeom prst="rect">
            <a:avLst/>
          </a:prstGeom>
          <a:solidFill>
            <a:srgbClr val="A4C2F4"/>
          </a:solid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Core </a:t>
            </a:r>
            <a:r>
              <a:rPr b="1" lang="en-US" sz="1200">
                <a:solidFill>
                  <a:schemeClr val="dk1"/>
                </a:solidFill>
                <a:latin typeface="Calibri"/>
                <a:ea typeface="Calibri"/>
                <a:cs typeface="Calibri"/>
                <a:sym typeface="Calibri"/>
              </a:rPr>
              <a:t>GSEA</a:t>
            </a:r>
            <a:endParaRPr/>
          </a:p>
          <a:p>
            <a:pPr indent="0" lvl="0" marL="0" marR="0" rtl="0" algn="ctr">
              <a:spcBef>
                <a:spcPts val="0"/>
              </a:spcBef>
              <a:spcAft>
                <a:spcPts val="0"/>
              </a:spcAft>
              <a:buNone/>
            </a:pPr>
            <a:r>
              <a:rPr b="1" lang="en-US" sz="1200">
                <a:solidFill>
                  <a:schemeClr val="dk1"/>
                </a:solidFill>
                <a:latin typeface="Calibri"/>
                <a:ea typeface="Calibri"/>
                <a:cs typeface="Calibri"/>
                <a:sym typeface="Calibri"/>
              </a:rPr>
              <a:t>Enrichment</a:t>
            </a:r>
            <a:endParaRPr/>
          </a:p>
          <a:p>
            <a:pPr indent="0" lvl="0" marL="0" marR="0" rtl="0" algn="ctr">
              <a:spcBef>
                <a:spcPts val="0"/>
              </a:spcBef>
              <a:spcAft>
                <a:spcPts val="0"/>
              </a:spcAft>
              <a:buNone/>
            </a:pPr>
            <a:r>
              <a:t/>
            </a:r>
            <a:endParaRPr b="1" sz="800">
              <a:solidFill>
                <a:schemeClr val="dk1"/>
              </a:solidFill>
              <a:latin typeface="Calibri"/>
              <a:ea typeface="Calibri"/>
              <a:cs typeface="Calibri"/>
              <a:sym typeface="Calibri"/>
            </a:endParaRPr>
          </a:p>
        </p:txBody>
      </p:sp>
      <p:sp>
        <p:nvSpPr>
          <p:cNvPr id="557" name="Google Shape;557;p55"/>
          <p:cNvSpPr txBox="1"/>
          <p:nvPr/>
        </p:nvSpPr>
        <p:spPr>
          <a:xfrm>
            <a:off x="5268200" y="2798875"/>
            <a:ext cx="1069200" cy="480000"/>
          </a:xfrm>
          <a:prstGeom prst="rect">
            <a:avLst/>
          </a:prstGeom>
          <a:solidFill>
            <a:srgbClr val="A4C2F4"/>
          </a:solid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Core </a:t>
            </a:r>
            <a:r>
              <a:rPr b="1" lang="en-US" sz="1200">
                <a:solidFill>
                  <a:schemeClr val="dk1"/>
                </a:solidFill>
                <a:latin typeface="Calibri"/>
                <a:ea typeface="Calibri"/>
                <a:cs typeface="Calibri"/>
                <a:sym typeface="Calibri"/>
              </a:rPr>
              <a:t>GSEA</a:t>
            </a:r>
            <a:endParaRPr/>
          </a:p>
          <a:p>
            <a:pPr indent="0" lvl="0" marL="0" marR="0" rtl="0" algn="ctr">
              <a:spcBef>
                <a:spcPts val="0"/>
              </a:spcBef>
              <a:spcAft>
                <a:spcPts val="0"/>
              </a:spcAft>
              <a:buNone/>
            </a:pPr>
            <a:r>
              <a:rPr b="1" lang="en-US" sz="1200">
                <a:solidFill>
                  <a:schemeClr val="dk1"/>
                </a:solidFill>
                <a:latin typeface="Calibri"/>
                <a:ea typeface="Calibri"/>
                <a:cs typeface="Calibri"/>
                <a:sym typeface="Calibri"/>
              </a:rPr>
              <a:t>Enrichment</a:t>
            </a:r>
            <a:endParaRPr/>
          </a:p>
          <a:p>
            <a:pPr indent="0" lvl="0" marL="0" marR="0" rtl="0" algn="ctr">
              <a:spcBef>
                <a:spcPts val="0"/>
              </a:spcBef>
              <a:spcAft>
                <a:spcPts val="0"/>
              </a:spcAft>
              <a:buNone/>
            </a:pPr>
            <a:r>
              <a:t/>
            </a:r>
            <a:endParaRPr b="1" sz="800">
              <a:solidFill>
                <a:schemeClr val="dk1"/>
              </a:solidFill>
              <a:latin typeface="Calibri"/>
              <a:ea typeface="Calibri"/>
              <a:cs typeface="Calibri"/>
              <a:sym typeface="Calibri"/>
            </a:endParaRPr>
          </a:p>
        </p:txBody>
      </p:sp>
      <p:sp>
        <p:nvSpPr>
          <p:cNvPr id="558" name="Google Shape;558;p55"/>
          <p:cNvSpPr txBox="1"/>
          <p:nvPr/>
        </p:nvSpPr>
        <p:spPr>
          <a:xfrm>
            <a:off x="7385410" y="1417721"/>
            <a:ext cx="807900" cy="21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Gene Set vs. Database of Gene Sets</a:t>
            </a:r>
            <a:endParaRPr sz="800">
              <a:solidFill>
                <a:schemeClr val="dk1"/>
              </a:solidFill>
              <a:latin typeface="Calibri"/>
              <a:ea typeface="Calibri"/>
              <a:cs typeface="Calibri"/>
              <a:sym typeface="Calibri"/>
            </a:endParaRPr>
          </a:p>
        </p:txBody>
      </p:sp>
      <p:sp>
        <p:nvSpPr>
          <p:cNvPr id="559" name="Google Shape;559;p55"/>
          <p:cNvSpPr/>
          <p:nvPr/>
        </p:nvSpPr>
        <p:spPr>
          <a:xfrm>
            <a:off x="7538611" y="2020750"/>
            <a:ext cx="334500" cy="309000"/>
          </a:xfrm>
          <a:prstGeom prst="ellipse">
            <a:avLst/>
          </a:prstGeom>
          <a:solidFill>
            <a:srgbClr val="D99593">
              <a:alpha val="52940"/>
            </a:srgbClr>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 name="Google Shape;560;p55"/>
          <p:cNvSpPr/>
          <p:nvPr/>
        </p:nvSpPr>
        <p:spPr>
          <a:xfrm>
            <a:off x="7750277" y="2021396"/>
            <a:ext cx="334500" cy="309000"/>
          </a:xfrm>
          <a:prstGeom prst="ellipse">
            <a:avLst/>
          </a:prstGeom>
          <a:solidFill>
            <a:srgbClr val="C2D59B">
              <a:alpha val="34900"/>
            </a:srgbClr>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55"/>
          <p:cNvSpPr txBox="1"/>
          <p:nvPr/>
        </p:nvSpPr>
        <p:spPr>
          <a:xfrm>
            <a:off x="7385400" y="2861600"/>
            <a:ext cx="940500" cy="254700"/>
          </a:xfrm>
          <a:prstGeom prst="rect">
            <a:avLst/>
          </a:prstGeom>
          <a:solidFill>
            <a:srgbClr val="A4C2F4"/>
          </a:solid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Set Overlap</a:t>
            </a:r>
            <a:endParaRPr b="1" sz="800">
              <a:solidFill>
                <a:schemeClr val="dk1"/>
              </a:solidFill>
              <a:latin typeface="Calibri"/>
              <a:ea typeface="Calibri"/>
              <a:cs typeface="Calibri"/>
              <a:sym typeface="Calibri"/>
            </a:endParaRPr>
          </a:p>
        </p:txBody>
      </p:sp>
      <p:cxnSp>
        <p:nvCxnSpPr>
          <p:cNvPr id="562" name="Google Shape;562;p55"/>
          <p:cNvCxnSpPr>
            <a:stCxn id="556" idx="3"/>
            <a:endCxn id="526" idx="3"/>
          </p:cNvCxnSpPr>
          <p:nvPr/>
        </p:nvCxnSpPr>
        <p:spPr>
          <a:xfrm rot="10800000">
            <a:off x="4081900" y="2939125"/>
            <a:ext cx="12000" cy="914700"/>
          </a:xfrm>
          <a:prstGeom prst="bentConnector3">
            <a:avLst>
              <a:gd fmla="val -1984375" name="adj1"/>
            </a:avLst>
          </a:prstGeom>
          <a:noFill/>
          <a:ln cap="flat" cmpd="sng" w="12700">
            <a:solidFill>
              <a:schemeClr val="dk1"/>
            </a:solidFill>
            <a:prstDash val="solid"/>
            <a:round/>
            <a:headEnd len="sm" w="sm" type="none"/>
            <a:tailEnd len="med" w="med" type="triangle"/>
          </a:ln>
        </p:spPr>
      </p:cxnSp>
      <p:cxnSp>
        <p:nvCxnSpPr>
          <p:cNvPr id="563" name="Google Shape;563;p55"/>
          <p:cNvCxnSpPr>
            <a:stCxn id="527" idx="3"/>
            <a:endCxn id="525" idx="3"/>
          </p:cNvCxnSpPr>
          <p:nvPr/>
        </p:nvCxnSpPr>
        <p:spPr>
          <a:xfrm rot="10800000">
            <a:off x="1527518" y="3031663"/>
            <a:ext cx="5100" cy="1849800"/>
          </a:xfrm>
          <a:prstGeom prst="bentConnector3">
            <a:avLst>
              <a:gd fmla="val -4409722" name="adj1"/>
            </a:avLst>
          </a:prstGeom>
          <a:noFill/>
          <a:ln cap="flat" cmpd="sng" w="12700">
            <a:solidFill>
              <a:schemeClr val="dk1"/>
            </a:solidFill>
            <a:prstDash val="solid"/>
            <a:round/>
            <a:headEnd len="sm" w="sm" type="none"/>
            <a:tailEnd len="med" w="med" type="triangle"/>
          </a:ln>
        </p:spPr>
      </p:cxnSp>
      <p:sp>
        <p:nvSpPr>
          <p:cNvPr id="564" name="Google Shape;564;p55"/>
          <p:cNvSpPr txBox="1"/>
          <p:nvPr/>
        </p:nvSpPr>
        <p:spPr>
          <a:xfrm>
            <a:off x="1026368" y="3286535"/>
            <a:ext cx="834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Sample permutation test loop</a:t>
            </a:r>
            <a:endParaRPr sz="800">
              <a:solidFill>
                <a:schemeClr val="dk1"/>
              </a:solidFill>
              <a:latin typeface="Calibri"/>
              <a:ea typeface="Calibri"/>
              <a:cs typeface="Calibri"/>
              <a:sym typeface="Calibri"/>
            </a:endParaRPr>
          </a:p>
        </p:txBody>
      </p:sp>
      <p:sp>
        <p:nvSpPr>
          <p:cNvPr id="565" name="Google Shape;565;p55"/>
          <p:cNvSpPr txBox="1"/>
          <p:nvPr/>
        </p:nvSpPr>
        <p:spPr>
          <a:xfrm>
            <a:off x="3072451" y="4342237"/>
            <a:ext cx="940500" cy="461700"/>
          </a:xfrm>
          <a:prstGeom prst="rect">
            <a:avLst/>
          </a:prstGeom>
          <a:solidFill>
            <a:srgbClr val="B6D7A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Gene Set Ranking</a:t>
            </a:r>
            <a:endParaRPr sz="1200">
              <a:solidFill>
                <a:schemeClr val="dk1"/>
              </a:solidFill>
              <a:latin typeface="Calibri"/>
              <a:ea typeface="Calibri"/>
              <a:cs typeface="Calibri"/>
              <a:sym typeface="Calibri"/>
            </a:endParaRPr>
          </a:p>
        </p:txBody>
      </p:sp>
      <p:sp>
        <p:nvSpPr>
          <p:cNvPr id="566" name="Google Shape;566;p55"/>
          <p:cNvSpPr txBox="1"/>
          <p:nvPr/>
        </p:nvSpPr>
        <p:spPr>
          <a:xfrm>
            <a:off x="3379634" y="4788152"/>
            <a:ext cx="949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Sample permutation </a:t>
            </a:r>
            <a:endParaRPr/>
          </a:p>
          <a:p>
            <a:pPr indent="0" lvl="0" marL="0" marR="0" rtl="0" algn="ctr">
              <a:spcBef>
                <a:spcPts val="0"/>
              </a:spcBef>
              <a:spcAft>
                <a:spcPts val="0"/>
              </a:spcAft>
              <a:buNone/>
            </a:pPr>
            <a:r>
              <a:rPr lang="en-US" sz="800">
                <a:solidFill>
                  <a:schemeClr val="dk1"/>
                </a:solidFill>
                <a:latin typeface="Calibri"/>
                <a:ea typeface="Calibri"/>
                <a:cs typeface="Calibri"/>
                <a:sym typeface="Calibri"/>
              </a:rPr>
              <a:t>test loop</a:t>
            </a:r>
            <a:endParaRPr sz="800">
              <a:solidFill>
                <a:schemeClr val="dk1"/>
              </a:solidFill>
              <a:latin typeface="Calibri"/>
              <a:ea typeface="Calibri"/>
              <a:cs typeface="Calibri"/>
              <a:sym typeface="Calibri"/>
            </a:endParaRPr>
          </a:p>
        </p:txBody>
      </p:sp>
      <p:cxnSp>
        <p:nvCxnSpPr>
          <p:cNvPr id="567" name="Google Shape;567;p55"/>
          <p:cNvCxnSpPr>
            <a:stCxn id="531" idx="3"/>
            <a:endCxn id="565" idx="3"/>
          </p:cNvCxnSpPr>
          <p:nvPr/>
        </p:nvCxnSpPr>
        <p:spPr>
          <a:xfrm flipH="1" rot="10800000">
            <a:off x="4004021" y="4573159"/>
            <a:ext cx="9000" cy="818700"/>
          </a:xfrm>
          <a:prstGeom prst="bentConnector3">
            <a:avLst>
              <a:gd fmla="val 1980700" name="adj1"/>
            </a:avLst>
          </a:prstGeom>
          <a:noFill/>
          <a:ln cap="flat" cmpd="sng" w="12700">
            <a:solidFill>
              <a:schemeClr val="dk1"/>
            </a:solidFill>
            <a:prstDash val="solid"/>
            <a:round/>
            <a:headEnd len="sm" w="sm" type="none"/>
            <a:tailEnd len="med" w="med" type="triangle"/>
          </a:ln>
        </p:spPr>
      </p:cxnSp>
      <p:cxnSp>
        <p:nvCxnSpPr>
          <p:cNvPr id="568" name="Google Shape;568;p55"/>
          <p:cNvCxnSpPr>
            <a:stCxn id="529" idx="2"/>
            <a:endCxn id="527" idx="0"/>
          </p:cNvCxnSpPr>
          <p:nvPr/>
        </p:nvCxnSpPr>
        <p:spPr>
          <a:xfrm flipH="1">
            <a:off x="1062225" y="4447950"/>
            <a:ext cx="6900" cy="295200"/>
          </a:xfrm>
          <a:prstGeom prst="straightConnector1">
            <a:avLst/>
          </a:prstGeom>
          <a:noFill/>
          <a:ln cap="flat" cmpd="sng" w="19050">
            <a:solidFill>
              <a:schemeClr val="dk1"/>
            </a:solidFill>
            <a:prstDash val="solid"/>
            <a:round/>
            <a:headEnd len="sm" w="sm" type="none"/>
            <a:tailEnd len="med" w="med" type="triangle"/>
          </a:ln>
        </p:spPr>
      </p:cxnSp>
      <p:cxnSp>
        <p:nvCxnSpPr>
          <p:cNvPr id="569" name="Google Shape;569;p55"/>
          <p:cNvCxnSpPr>
            <a:endCxn id="528" idx="0"/>
          </p:cNvCxnSpPr>
          <p:nvPr/>
        </p:nvCxnSpPr>
        <p:spPr>
          <a:xfrm>
            <a:off x="1051268" y="5019947"/>
            <a:ext cx="11100" cy="288900"/>
          </a:xfrm>
          <a:prstGeom prst="straightConnector1">
            <a:avLst/>
          </a:prstGeom>
          <a:noFill/>
          <a:ln cap="flat" cmpd="sng" w="19050">
            <a:solidFill>
              <a:schemeClr val="dk1"/>
            </a:solidFill>
            <a:prstDash val="solid"/>
            <a:round/>
            <a:headEnd len="sm" w="sm" type="none"/>
            <a:tailEnd len="med" w="med" type="triangle"/>
          </a:ln>
        </p:spPr>
      </p:cxnSp>
      <p:cxnSp>
        <p:nvCxnSpPr>
          <p:cNvPr id="570" name="Google Shape;570;p55"/>
          <p:cNvCxnSpPr>
            <a:stCxn id="525" idx="2"/>
            <a:endCxn id="529" idx="0"/>
          </p:cNvCxnSpPr>
          <p:nvPr/>
        </p:nvCxnSpPr>
        <p:spPr>
          <a:xfrm>
            <a:off x="1062368" y="3262604"/>
            <a:ext cx="6900" cy="650100"/>
          </a:xfrm>
          <a:prstGeom prst="straightConnector1">
            <a:avLst/>
          </a:prstGeom>
          <a:noFill/>
          <a:ln cap="flat" cmpd="sng" w="19050">
            <a:solidFill>
              <a:schemeClr val="dk1"/>
            </a:solidFill>
            <a:prstDash val="solid"/>
            <a:round/>
            <a:headEnd len="sm" w="sm" type="none"/>
            <a:tailEnd len="med" w="med" type="triangle"/>
          </a:ln>
        </p:spPr>
      </p:cxnSp>
      <p:sp>
        <p:nvSpPr>
          <p:cNvPr id="571" name="Google Shape;571;p55"/>
          <p:cNvSpPr/>
          <p:nvPr/>
        </p:nvSpPr>
        <p:spPr>
          <a:xfrm rot="-5400000">
            <a:off x="1120482" y="1915691"/>
            <a:ext cx="164100" cy="1193100"/>
          </a:xfrm>
          <a:prstGeom prst="leftBrace">
            <a:avLst>
              <a:gd fmla="val 1820" name="adj1"/>
              <a:gd fmla="val 50751"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572" name="Google Shape;572;p55"/>
          <p:cNvCxnSpPr>
            <a:endCxn id="556" idx="0"/>
          </p:cNvCxnSpPr>
          <p:nvPr/>
        </p:nvCxnSpPr>
        <p:spPr>
          <a:xfrm>
            <a:off x="3558100" y="3148825"/>
            <a:ext cx="1200" cy="465000"/>
          </a:xfrm>
          <a:prstGeom prst="straightConnector1">
            <a:avLst/>
          </a:prstGeom>
          <a:noFill/>
          <a:ln cap="flat" cmpd="sng" w="19050">
            <a:solidFill>
              <a:schemeClr val="dk1"/>
            </a:solidFill>
            <a:prstDash val="solid"/>
            <a:round/>
            <a:headEnd len="sm" w="sm" type="none"/>
            <a:tailEnd len="med" w="med" type="triangle"/>
          </a:ln>
        </p:spPr>
      </p:cxnSp>
      <p:sp>
        <p:nvSpPr>
          <p:cNvPr id="573" name="Google Shape;573;p55"/>
          <p:cNvSpPr/>
          <p:nvPr/>
        </p:nvSpPr>
        <p:spPr>
          <a:xfrm rot="-5400000">
            <a:off x="3451763" y="1915691"/>
            <a:ext cx="164100" cy="1193100"/>
          </a:xfrm>
          <a:prstGeom prst="leftBrace">
            <a:avLst>
              <a:gd fmla="val 1820" name="adj1"/>
              <a:gd fmla="val 50751"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55"/>
          <p:cNvSpPr txBox="1"/>
          <p:nvPr/>
        </p:nvSpPr>
        <p:spPr>
          <a:xfrm>
            <a:off x="5860675" y="3282464"/>
            <a:ext cx="7221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Gene permutation test loop</a:t>
            </a:r>
            <a:endParaRPr sz="800">
              <a:solidFill>
                <a:schemeClr val="dk1"/>
              </a:solidFill>
              <a:latin typeface="Calibri"/>
              <a:ea typeface="Calibri"/>
              <a:cs typeface="Calibri"/>
              <a:sym typeface="Calibri"/>
            </a:endParaRPr>
          </a:p>
        </p:txBody>
      </p:sp>
      <p:cxnSp>
        <p:nvCxnSpPr>
          <p:cNvPr id="575" name="Google Shape;575;p55"/>
          <p:cNvCxnSpPr>
            <a:stCxn id="533" idx="3"/>
            <a:endCxn id="557" idx="3"/>
          </p:cNvCxnSpPr>
          <p:nvPr/>
        </p:nvCxnSpPr>
        <p:spPr>
          <a:xfrm flipH="1" rot="10800000">
            <a:off x="6319888" y="3038940"/>
            <a:ext cx="17400" cy="909000"/>
          </a:xfrm>
          <a:prstGeom prst="bentConnector3">
            <a:avLst>
              <a:gd fmla="val 1469178" name="adj1"/>
            </a:avLst>
          </a:prstGeom>
          <a:noFill/>
          <a:ln cap="flat" cmpd="sng" w="12700">
            <a:solidFill>
              <a:schemeClr val="dk1"/>
            </a:solidFill>
            <a:prstDash val="solid"/>
            <a:round/>
            <a:headEnd len="sm" w="sm" type="none"/>
            <a:tailEnd len="med" w="med" type="triangle"/>
          </a:ln>
        </p:spPr>
      </p:cxnSp>
      <p:sp>
        <p:nvSpPr>
          <p:cNvPr id="576" name="Google Shape;576;p55"/>
          <p:cNvSpPr/>
          <p:nvPr/>
        </p:nvSpPr>
        <p:spPr>
          <a:xfrm rot="-5400000">
            <a:off x="5726348" y="1915691"/>
            <a:ext cx="164100" cy="1193100"/>
          </a:xfrm>
          <a:prstGeom prst="leftBrace">
            <a:avLst>
              <a:gd fmla="val 1820" name="adj1"/>
              <a:gd fmla="val 50751"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577" name="Google Shape;577;p55"/>
          <p:cNvCxnSpPr>
            <a:stCxn id="556" idx="2"/>
          </p:cNvCxnSpPr>
          <p:nvPr/>
        </p:nvCxnSpPr>
        <p:spPr>
          <a:xfrm flipH="1">
            <a:off x="3548800" y="4093825"/>
            <a:ext cx="10500" cy="254700"/>
          </a:xfrm>
          <a:prstGeom prst="straightConnector1">
            <a:avLst/>
          </a:prstGeom>
          <a:noFill/>
          <a:ln cap="flat" cmpd="sng" w="19050">
            <a:solidFill>
              <a:schemeClr val="dk1"/>
            </a:solidFill>
            <a:prstDash val="solid"/>
            <a:round/>
            <a:headEnd len="sm" w="sm" type="none"/>
            <a:tailEnd len="med" w="med" type="triangle"/>
          </a:ln>
        </p:spPr>
      </p:cxnSp>
      <p:cxnSp>
        <p:nvCxnSpPr>
          <p:cNvPr id="578" name="Google Shape;578;p55"/>
          <p:cNvCxnSpPr>
            <a:stCxn id="531" idx="2"/>
            <a:endCxn id="532" idx="0"/>
          </p:cNvCxnSpPr>
          <p:nvPr/>
        </p:nvCxnSpPr>
        <p:spPr>
          <a:xfrm>
            <a:off x="3533771" y="5530309"/>
            <a:ext cx="6900" cy="261600"/>
          </a:xfrm>
          <a:prstGeom prst="straightConnector1">
            <a:avLst/>
          </a:prstGeom>
          <a:noFill/>
          <a:ln cap="flat" cmpd="sng" w="19050">
            <a:solidFill>
              <a:schemeClr val="dk1"/>
            </a:solidFill>
            <a:prstDash val="solid"/>
            <a:round/>
            <a:headEnd len="sm" w="sm" type="none"/>
            <a:tailEnd len="med" w="med" type="triangle"/>
          </a:ln>
        </p:spPr>
      </p:cxnSp>
      <p:cxnSp>
        <p:nvCxnSpPr>
          <p:cNvPr id="579" name="Google Shape;579;p55"/>
          <p:cNvCxnSpPr/>
          <p:nvPr/>
        </p:nvCxnSpPr>
        <p:spPr>
          <a:xfrm>
            <a:off x="3544291" y="4804144"/>
            <a:ext cx="6300" cy="449400"/>
          </a:xfrm>
          <a:prstGeom prst="straightConnector1">
            <a:avLst/>
          </a:prstGeom>
          <a:noFill/>
          <a:ln cap="flat" cmpd="sng" w="19050">
            <a:solidFill>
              <a:schemeClr val="dk1"/>
            </a:solidFill>
            <a:prstDash val="solid"/>
            <a:round/>
            <a:headEnd len="sm" w="sm" type="none"/>
            <a:tailEnd len="med" w="med" type="triangle"/>
          </a:ln>
        </p:spPr>
      </p:cxnSp>
      <p:cxnSp>
        <p:nvCxnSpPr>
          <p:cNvPr id="580" name="Google Shape;580;p55"/>
          <p:cNvCxnSpPr/>
          <p:nvPr/>
        </p:nvCxnSpPr>
        <p:spPr>
          <a:xfrm>
            <a:off x="5864153" y="3275373"/>
            <a:ext cx="6300" cy="518100"/>
          </a:xfrm>
          <a:prstGeom prst="straightConnector1">
            <a:avLst/>
          </a:prstGeom>
          <a:noFill/>
          <a:ln cap="flat" cmpd="sng" w="19050">
            <a:solidFill>
              <a:schemeClr val="dk1"/>
            </a:solidFill>
            <a:prstDash val="solid"/>
            <a:round/>
            <a:headEnd len="sm" w="sm" type="none"/>
            <a:tailEnd len="med" w="med" type="triangle"/>
          </a:ln>
        </p:spPr>
      </p:cxnSp>
      <p:sp>
        <p:nvSpPr>
          <p:cNvPr id="581" name="Google Shape;581;p55"/>
          <p:cNvSpPr/>
          <p:nvPr/>
        </p:nvSpPr>
        <p:spPr>
          <a:xfrm rot="-5400000">
            <a:off x="7794388" y="2025639"/>
            <a:ext cx="172800" cy="968400"/>
          </a:xfrm>
          <a:prstGeom prst="leftBrace">
            <a:avLst>
              <a:gd fmla="val 1820" name="adj1"/>
              <a:gd fmla="val 51092"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55"/>
          <p:cNvSpPr txBox="1"/>
          <p:nvPr/>
        </p:nvSpPr>
        <p:spPr>
          <a:xfrm>
            <a:off x="7385409" y="3435948"/>
            <a:ext cx="940500" cy="276900"/>
          </a:xfrm>
          <a:prstGeom prst="rect">
            <a:avLst/>
          </a:prstGeom>
          <a:solidFill>
            <a:srgbClr val="F9CB9C"/>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Statistics</a:t>
            </a:r>
            <a:endParaRPr sz="1200">
              <a:solidFill>
                <a:schemeClr val="dk1"/>
              </a:solidFill>
              <a:latin typeface="Calibri"/>
              <a:ea typeface="Calibri"/>
              <a:cs typeface="Calibri"/>
              <a:sym typeface="Calibri"/>
            </a:endParaRPr>
          </a:p>
        </p:txBody>
      </p:sp>
      <p:sp>
        <p:nvSpPr>
          <p:cNvPr id="583" name="Google Shape;583;p55"/>
          <p:cNvSpPr txBox="1"/>
          <p:nvPr/>
        </p:nvSpPr>
        <p:spPr>
          <a:xfrm>
            <a:off x="7393875" y="4077982"/>
            <a:ext cx="940500" cy="461700"/>
          </a:xfrm>
          <a:prstGeom prst="rect">
            <a:avLst/>
          </a:prstGeom>
          <a:solidFill>
            <a:srgbClr val="C5D8F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Report and Plots</a:t>
            </a:r>
            <a:endParaRPr/>
          </a:p>
        </p:txBody>
      </p:sp>
      <p:cxnSp>
        <p:nvCxnSpPr>
          <p:cNvPr id="584" name="Google Shape;584;p55"/>
          <p:cNvCxnSpPr>
            <a:endCxn id="583" idx="0"/>
          </p:cNvCxnSpPr>
          <p:nvPr/>
        </p:nvCxnSpPr>
        <p:spPr>
          <a:xfrm>
            <a:off x="7853025" y="3712882"/>
            <a:ext cx="11100" cy="365100"/>
          </a:xfrm>
          <a:prstGeom prst="straightConnector1">
            <a:avLst/>
          </a:prstGeom>
          <a:noFill/>
          <a:ln cap="flat" cmpd="sng" w="19050">
            <a:solidFill>
              <a:schemeClr val="dk1"/>
            </a:solidFill>
            <a:prstDash val="solid"/>
            <a:round/>
            <a:headEnd len="sm" w="sm" type="none"/>
            <a:tailEnd len="med" w="med" type="triangle"/>
          </a:ln>
        </p:spPr>
      </p:cxnSp>
      <p:cxnSp>
        <p:nvCxnSpPr>
          <p:cNvPr id="585" name="Google Shape;585;p55"/>
          <p:cNvCxnSpPr>
            <a:endCxn id="582" idx="0"/>
          </p:cNvCxnSpPr>
          <p:nvPr/>
        </p:nvCxnSpPr>
        <p:spPr>
          <a:xfrm>
            <a:off x="7852959" y="3136248"/>
            <a:ext cx="2700" cy="299700"/>
          </a:xfrm>
          <a:prstGeom prst="straightConnector1">
            <a:avLst/>
          </a:prstGeom>
          <a:noFill/>
          <a:ln cap="flat" cmpd="sng" w="19050">
            <a:solidFill>
              <a:schemeClr val="dk1"/>
            </a:solidFill>
            <a:prstDash val="solid"/>
            <a:round/>
            <a:headEnd len="sm" w="sm" type="none"/>
            <a:tailEnd len="med" w="med" type="triangle"/>
          </a:ln>
        </p:spPr>
      </p:cxnSp>
      <p:cxnSp>
        <p:nvCxnSpPr>
          <p:cNvPr id="586" name="Google Shape;586;p55"/>
          <p:cNvCxnSpPr>
            <a:stCxn id="533" idx="2"/>
            <a:endCxn id="534" idx="0"/>
          </p:cNvCxnSpPr>
          <p:nvPr/>
        </p:nvCxnSpPr>
        <p:spPr>
          <a:xfrm>
            <a:off x="5849638" y="4086390"/>
            <a:ext cx="12000" cy="362400"/>
          </a:xfrm>
          <a:prstGeom prst="straightConnector1">
            <a:avLst/>
          </a:prstGeom>
          <a:noFill/>
          <a:ln cap="flat" cmpd="sng" w="19050">
            <a:solidFill>
              <a:schemeClr val="dk1"/>
            </a:solidFill>
            <a:prstDash val="solid"/>
            <a:round/>
            <a:headEnd len="sm" w="sm" type="none"/>
            <a:tailEnd len="med" w="med" type="triangle"/>
          </a:ln>
        </p:spPr>
      </p:cxnSp>
      <p:sp>
        <p:nvSpPr>
          <p:cNvPr id="587" name="Google Shape;587;p55"/>
          <p:cNvSpPr txBox="1"/>
          <p:nvPr/>
        </p:nvSpPr>
        <p:spPr>
          <a:xfrm>
            <a:off x="7178403" y="845125"/>
            <a:ext cx="1351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rPr>
              <a:t>Set Overlap</a:t>
            </a:r>
            <a:r>
              <a:rPr b="1" lang="en-US" sz="1200">
                <a:solidFill>
                  <a:schemeClr val="dk1"/>
                </a:solidFill>
              </a:rPr>
              <a:t> GSEA</a:t>
            </a:r>
            <a:endParaRPr b="1" sz="1200">
              <a:solidFill>
                <a:schemeClr val="dk1"/>
              </a:solidFill>
            </a:endParaRPr>
          </a:p>
        </p:txBody>
      </p:sp>
      <p:cxnSp>
        <p:nvCxnSpPr>
          <p:cNvPr id="588" name="Google Shape;588;p55"/>
          <p:cNvCxnSpPr>
            <a:stCxn id="561" idx="3"/>
            <a:endCxn id="582" idx="3"/>
          </p:cNvCxnSpPr>
          <p:nvPr/>
        </p:nvCxnSpPr>
        <p:spPr>
          <a:xfrm>
            <a:off x="8325900" y="2988950"/>
            <a:ext cx="600" cy="585300"/>
          </a:xfrm>
          <a:prstGeom prst="bentConnector3">
            <a:avLst>
              <a:gd fmla="val 39689063" name="adj1"/>
            </a:avLst>
          </a:prstGeom>
          <a:noFill/>
          <a:ln cap="flat" cmpd="sng" w="9525">
            <a:solidFill>
              <a:schemeClr val="dk2"/>
            </a:solidFill>
            <a:prstDash val="solid"/>
            <a:round/>
            <a:headEnd len="med" w="med" type="triangle"/>
            <a:tailEnd len="med" w="med" type="none"/>
          </a:ln>
        </p:spPr>
      </p:cxnSp>
      <p:sp>
        <p:nvSpPr>
          <p:cNvPr id="589" name="Google Shape;589;p55"/>
          <p:cNvSpPr txBox="1"/>
          <p:nvPr/>
        </p:nvSpPr>
        <p:spPr>
          <a:xfrm>
            <a:off x="7955975" y="3098664"/>
            <a:ext cx="7221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loop over sets</a:t>
            </a:r>
            <a:endParaRPr sz="800">
              <a:solidFill>
                <a:schemeClr val="dk1"/>
              </a:solidFill>
              <a:latin typeface="Calibri"/>
              <a:ea typeface="Calibri"/>
              <a:cs typeface="Calibri"/>
              <a:sym typeface="Calibri"/>
            </a:endParaRPr>
          </a:p>
        </p:txBody>
      </p:sp>
      <p:sp>
        <p:nvSpPr>
          <p:cNvPr id="590" name="Google Shape;590;p55"/>
          <p:cNvSpPr/>
          <p:nvPr/>
        </p:nvSpPr>
        <p:spPr>
          <a:xfrm>
            <a:off x="7778352" y="2114371"/>
            <a:ext cx="334500" cy="309000"/>
          </a:xfrm>
          <a:prstGeom prst="ellipse">
            <a:avLst/>
          </a:prstGeom>
          <a:solidFill>
            <a:srgbClr val="C2D59B">
              <a:alpha val="34900"/>
            </a:srgbClr>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55"/>
          <p:cNvSpPr/>
          <p:nvPr/>
        </p:nvSpPr>
        <p:spPr>
          <a:xfrm>
            <a:off x="7778352" y="1941534"/>
            <a:ext cx="334500" cy="309000"/>
          </a:xfrm>
          <a:prstGeom prst="ellipse">
            <a:avLst/>
          </a:prstGeom>
          <a:solidFill>
            <a:srgbClr val="C2D59B">
              <a:alpha val="34900"/>
            </a:srgbClr>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 name="Google Shape;592;p55"/>
          <p:cNvSpPr/>
          <p:nvPr/>
        </p:nvSpPr>
        <p:spPr>
          <a:xfrm>
            <a:off x="7805752" y="2021396"/>
            <a:ext cx="334500" cy="309000"/>
          </a:xfrm>
          <a:prstGeom prst="ellipse">
            <a:avLst/>
          </a:prstGeom>
          <a:solidFill>
            <a:srgbClr val="C2D59B">
              <a:alpha val="34900"/>
            </a:srgbClr>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56"/>
          <p:cNvSpPr txBox="1"/>
          <p:nvPr/>
        </p:nvSpPr>
        <p:spPr>
          <a:xfrm>
            <a:off x="506400" y="2153225"/>
            <a:ext cx="8514000" cy="16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t>The Future</a:t>
            </a:r>
            <a:endParaRPr sz="3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pic>
        <p:nvPicPr>
          <p:cNvPr id="602" name="Google Shape;602;p57"/>
          <p:cNvPicPr preferRelativeResize="0"/>
          <p:nvPr/>
        </p:nvPicPr>
        <p:blipFill>
          <a:blip r:embed="rId3">
            <a:alphaModFix/>
          </a:blip>
          <a:stretch>
            <a:fillRect/>
          </a:stretch>
        </p:blipFill>
        <p:spPr>
          <a:xfrm>
            <a:off x="70075" y="1898025"/>
            <a:ext cx="8839201" cy="1899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pic>
        <p:nvPicPr>
          <p:cNvPr id="607" name="Google Shape;607;p58"/>
          <p:cNvPicPr preferRelativeResize="0"/>
          <p:nvPr/>
        </p:nvPicPr>
        <p:blipFill>
          <a:blip r:embed="rId3">
            <a:alphaModFix/>
          </a:blip>
          <a:stretch>
            <a:fillRect/>
          </a:stretch>
        </p:blipFill>
        <p:spPr>
          <a:xfrm>
            <a:off x="466113" y="819375"/>
            <a:ext cx="8211763" cy="483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pic>
        <p:nvPicPr>
          <p:cNvPr id="612" name="Google Shape;612;p59"/>
          <p:cNvPicPr preferRelativeResize="0"/>
          <p:nvPr/>
        </p:nvPicPr>
        <p:blipFill>
          <a:blip r:embed="rId3">
            <a:alphaModFix/>
          </a:blip>
          <a:stretch>
            <a:fillRect/>
          </a:stretch>
        </p:blipFill>
        <p:spPr>
          <a:xfrm>
            <a:off x="1100250" y="140000"/>
            <a:ext cx="6800900" cy="61467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pic>
        <p:nvPicPr>
          <p:cNvPr id="617" name="Google Shape;617;p60"/>
          <p:cNvPicPr preferRelativeResize="0"/>
          <p:nvPr/>
        </p:nvPicPr>
        <p:blipFill>
          <a:blip r:embed="rId3">
            <a:alphaModFix/>
          </a:blip>
          <a:stretch>
            <a:fillRect/>
          </a:stretch>
        </p:blipFill>
        <p:spPr>
          <a:xfrm>
            <a:off x="1325738" y="204425"/>
            <a:ext cx="6401975" cy="2256225"/>
          </a:xfrm>
          <a:prstGeom prst="rect">
            <a:avLst/>
          </a:prstGeom>
          <a:noFill/>
          <a:ln>
            <a:noFill/>
          </a:ln>
        </p:spPr>
      </p:pic>
      <p:pic>
        <p:nvPicPr>
          <p:cNvPr id="618" name="Google Shape;618;p60"/>
          <p:cNvPicPr preferRelativeResize="0"/>
          <p:nvPr/>
        </p:nvPicPr>
        <p:blipFill rotWithShape="1">
          <a:blip r:embed="rId4">
            <a:alphaModFix/>
          </a:blip>
          <a:srcRect b="43448" l="0" r="0" t="0"/>
          <a:stretch/>
        </p:blipFill>
        <p:spPr>
          <a:xfrm>
            <a:off x="942875" y="3370625"/>
            <a:ext cx="6990151" cy="22562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2" name="Shape 622"/>
        <p:cNvGrpSpPr/>
        <p:nvPr/>
      </p:nvGrpSpPr>
      <p:grpSpPr>
        <a:xfrm>
          <a:off x="0" y="0"/>
          <a:ext cx="0" cy="0"/>
          <a:chOff x="0" y="0"/>
          <a:chExt cx="0" cy="0"/>
        </a:xfrm>
      </p:grpSpPr>
      <p:sp>
        <p:nvSpPr>
          <p:cNvPr id="623" name="Google Shape;623;p61"/>
          <p:cNvSpPr txBox="1"/>
          <p:nvPr>
            <p:ph type="title"/>
          </p:nvPr>
        </p:nvSpPr>
        <p:spPr>
          <a:xfrm>
            <a:off x="417399" y="643467"/>
            <a:ext cx="8408400" cy="744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Arial"/>
              <a:buNone/>
            </a:pPr>
            <a:r>
              <a:rPr b="1" lang="en-US" sz="3200">
                <a:latin typeface="Arial"/>
                <a:ea typeface="Arial"/>
                <a:cs typeface="Arial"/>
                <a:sym typeface="Arial"/>
              </a:rPr>
              <a:t>Now that you are ready unleash the power of GSEA</a:t>
            </a:r>
            <a:endParaRPr b="1" sz="3200">
              <a:latin typeface="Arial"/>
              <a:ea typeface="Arial"/>
              <a:cs typeface="Arial"/>
              <a:sym typeface="Arial"/>
            </a:endParaRPr>
          </a:p>
        </p:txBody>
      </p:sp>
      <p:pic>
        <p:nvPicPr>
          <p:cNvPr id="624" name="Google Shape;624;p61"/>
          <p:cNvPicPr preferRelativeResize="0"/>
          <p:nvPr/>
        </p:nvPicPr>
        <p:blipFill rotWithShape="1">
          <a:blip r:embed="rId3">
            <a:alphaModFix/>
          </a:blip>
          <a:srcRect b="0" l="0" r="0" t="0"/>
          <a:stretch/>
        </p:blipFill>
        <p:spPr>
          <a:xfrm>
            <a:off x="1924892" y="1675227"/>
            <a:ext cx="5294215" cy="32956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8" name="Shape 628"/>
        <p:cNvGrpSpPr/>
        <p:nvPr/>
      </p:nvGrpSpPr>
      <p:grpSpPr>
        <a:xfrm>
          <a:off x="0" y="0"/>
          <a:ext cx="0" cy="0"/>
          <a:chOff x="0" y="0"/>
          <a:chExt cx="0" cy="0"/>
        </a:xfrm>
      </p:grpSpPr>
      <p:sp>
        <p:nvSpPr>
          <p:cNvPr id="629" name="Google Shape;629;p62"/>
          <p:cNvSpPr txBox="1"/>
          <p:nvPr>
            <p:ph type="title"/>
          </p:nvPr>
        </p:nvSpPr>
        <p:spPr>
          <a:xfrm>
            <a:off x="417399" y="643467"/>
            <a:ext cx="8408400" cy="744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880"/>
              <a:buFont typeface="Arial"/>
              <a:buNone/>
            </a:pPr>
            <a:r>
              <a:rPr b="1" lang="en-US" sz="2880">
                <a:latin typeface="Arial"/>
                <a:ea typeface="Arial"/>
                <a:cs typeface="Arial"/>
                <a:sym typeface="Arial"/>
              </a:rPr>
              <a:t>Bring out your inner LD when planning and running GSEA</a:t>
            </a:r>
            <a:endParaRPr/>
          </a:p>
        </p:txBody>
      </p:sp>
      <p:pic>
        <p:nvPicPr>
          <p:cNvPr id="630" name="Google Shape;630;p62"/>
          <p:cNvPicPr preferRelativeResize="0"/>
          <p:nvPr/>
        </p:nvPicPr>
        <p:blipFill rotWithShape="1">
          <a:blip r:embed="rId3">
            <a:alphaModFix/>
          </a:blip>
          <a:srcRect b="0" l="0" r="0" t="0"/>
          <a:stretch/>
        </p:blipFill>
        <p:spPr>
          <a:xfrm>
            <a:off x="3409950" y="1735138"/>
            <a:ext cx="5219700" cy="3203972"/>
          </a:xfrm>
          <a:prstGeom prst="rect">
            <a:avLst/>
          </a:prstGeom>
          <a:noFill/>
          <a:ln>
            <a:noFill/>
          </a:ln>
        </p:spPr>
      </p:pic>
      <p:pic>
        <p:nvPicPr>
          <p:cNvPr id="631" name="Google Shape;631;p62"/>
          <p:cNvPicPr preferRelativeResize="0"/>
          <p:nvPr/>
        </p:nvPicPr>
        <p:blipFill rotWithShape="1">
          <a:blip r:embed="rId4">
            <a:alphaModFix/>
          </a:blip>
          <a:srcRect b="0" l="20765" r="29234" t="0"/>
          <a:stretch/>
        </p:blipFill>
        <p:spPr>
          <a:xfrm>
            <a:off x="513160" y="1735138"/>
            <a:ext cx="2834878" cy="42719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5" name="Shape 635"/>
        <p:cNvGrpSpPr/>
        <p:nvPr/>
      </p:nvGrpSpPr>
      <p:grpSpPr>
        <a:xfrm>
          <a:off x="0" y="0"/>
          <a:ext cx="0" cy="0"/>
          <a:chOff x="0" y="0"/>
          <a:chExt cx="0" cy="0"/>
        </a:xfrm>
      </p:grpSpPr>
      <p:sp>
        <p:nvSpPr>
          <p:cNvPr id="636" name="Google Shape;636;p63"/>
          <p:cNvSpPr txBox="1"/>
          <p:nvPr>
            <p:ph type="title"/>
          </p:nvPr>
        </p:nvSpPr>
        <p:spPr>
          <a:xfrm>
            <a:off x="417399" y="643467"/>
            <a:ext cx="8408400" cy="744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Arial"/>
              <a:buNone/>
            </a:pPr>
            <a:r>
              <a:rPr b="1" lang="en-US" sz="3200">
                <a:latin typeface="Arial"/>
                <a:ea typeface="Arial"/>
                <a:cs typeface="Arial"/>
                <a:sym typeface="Arial"/>
              </a:rPr>
              <a:t>In other words, be critical!</a:t>
            </a:r>
            <a:endParaRPr/>
          </a:p>
        </p:txBody>
      </p:sp>
      <p:pic>
        <p:nvPicPr>
          <p:cNvPr id="637" name="Google Shape;637;p63"/>
          <p:cNvPicPr preferRelativeResize="0"/>
          <p:nvPr/>
        </p:nvPicPr>
        <p:blipFill rotWithShape="1">
          <a:blip r:embed="rId3">
            <a:alphaModFix/>
          </a:blip>
          <a:srcRect b="0" l="0" r="0" t="0"/>
          <a:stretch/>
        </p:blipFill>
        <p:spPr>
          <a:xfrm>
            <a:off x="3409950" y="1735138"/>
            <a:ext cx="5219700" cy="3203972"/>
          </a:xfrm>
          <a:prstGeom prst="rect">
            <a:avLst/>
          </a:prstGeom>
          <a:noFill/>
          <a:ln>
            <a:noFill/>
          </a:ln>
        </p:spPr>
      </p:pic>
      <p:pic>
        <p:nvPicPr>
          <p:cNvPr id="638" name="Google Shape;638;p63"/>
          <p:cNvPicPr preferRelativeResize="0"/>
          <p:nvPr/>
        </p:nvPicPr>
        <p:blipFill rotWithShape="1">
          <a:blip r:embed="rId4">
            <a:alphaModFix/>
          </a:blip>
          <a:srcRect b="0" l="20765" r="29234" t="0"/>
          <a:stretch/>
        </p:blipFill>
        <p:spPr>
          <a:xfrm>
            <a:off x="513160" y="1735138"/>
            <a:ext cx="2834878" cy="42719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8"/>
          <p:cNvSpPr txBox="1"/>
          <p:nvPr/>
        </p:nvSpPr>
        <p:spPr>
          <a:xfrm>
            <a:off x="2066775" y="2153225"/>
            <a:ext cx="5525100" cy="16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t>History and Background</a:t>
            </a:r>
            <a:endParaRPr sz="3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64"/>
          <p:cNvSpPr txBox="1"/>
          <p:nvPr>
            <p:ph type="title"/>
          </p:nvPr>
        </p:nvSpPr>
        <p:spPr>
          <a:xfrm>
            <a:off x="473075"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Do’s and don’ts when planning for an experiment</a:t>
            </a:r>
            <a:endParaRPr/>
          </a:p>
        </p:txBody>
      </p:sp>
      <p:sp>
        <p:nvSpPr>
          <p:cNvPr id="644" name="Google Shape;644;p64"/>
          <p:cNvSpPr txBox="1"/>
          <p:nvPr>
            <p:ph idx="1" type="body"/>
          </p:nvPr>
        </p:nvSpPr>
        <p:spPr>
          <a:xfrm>
            <a:off x="473075" y="2338086"/>
            <a:ext cx="8197800" cy="3867000"/>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t>Don’t do it because you can – do it because it is necessary.</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Do know your objective/goal/hypothesis.</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Don’t plan complex experiments.</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Do minimize confounders (e.g. batch, context, time points etc.).</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Do have look for positive and negative control, just like with any experiments.</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When in doubt, do consult people with experience interpreting.</a:t>
            </a:r>
            <a:endParaRPr/>
          </a:p>
          <a:p>
            <a:pPr indent="-336550" lvl="0" marL="514350" rtl="0" algn="l">
              <a:lnSpc>
                <a:spcPct val="90000"/>
              </a:lnSpc>
              <a:spcBef>
                <a:spcPts val="1000"/>
              </a:spcBef>
              <a:spcAft>
                <a:spcPts val="0"/>
              </a:spcAft>
              <a:buClr>
                <a:schemeClr val="dk1"/>
              </a:buClr>
              <a:buSzPts val="2800"/>
              <a:buNone/>
            </a:pPr>
            <a:r>
              <a:t/>
            </a:r>
            <a:endParaRPr/>
          </a:p>
          <a:p>
            <a:pPr indent="-336550" lvl="0" marL="51435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65"/>
          <p:cNvSpPr txBox="1"/>
          <p:nvPr>
            <p:ph type="title"/>
          </p:nvPr>
        </p:nvSpPr>
        <p:spPr>
          <a:xfrm>
            <a:off x="473075"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Do’s and don’ts when planning for an experiment</a:t>
            </a:r>
            <a:endParaRPr/>
          </a:p>
        </p:txBody>
      </p:sp>
      <p:sp>
        <p:nvSpPr>
          <p:cNvPr id="650" name="Google Shape;650;p65"/>
          <p:cNvSpPr txBox="1"/>
          <p:nvPr>
            <p:ph idx="1" type="body"/>
          </p:nvPr>
        </p:nvSpPr>
        <p:spPr>
          <a:xfrm>
            <a:off x="473075" y="2338086"/>
            <a:ext cx="8197800" cy="3867000"/>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t>Don’t do it because you can – do it because it is necessary.</a:t>
            </a:r>
            <a:endParaRPr/>
          </a:p>
          <a:p>
            <a:pPr indent="-514350" lvl="0" marL="514350" rtl="0" algn="l">
              <a:lnSpc>
                <a:spcPct val="90000"/>
              </a:lnSpc>
              <a:spcBef>
                <a:spcPts val="1000"/>
              </a:spcBef>
              <a:spcAft>
                <a:spcPts val="0"/>
              </a:spcAft>
              <a:buClr>
                <a:schemeClr val="dk1"/>
              </a:buClr>
              <a:buSzPts val="2800"/>
              <a:buAutoNum type="arabicPeriod"/>
            </a:pPr>
            <a:r>
              <a:rPr lang="en-US"/>
              <a:t>Do know your objective/goal/hypothesis.</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Don’t plan complex experiments.</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Do minimize confounders (e.g. batch, context, time points etc.).</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Do have look for positive and negative control, just like with any experiments.</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When in doubt, do consult people with experience interpreting.</a:t>
            </a:r>
            <a:endParaRPr/>
          </a:p>
          <a:p>
            <a:pPr indent="-336550" lvl="0" marL="514350" rtl="0" algn="l">
              <a:lnSpc>
                <a:spcPct val="90000"/>
              </a:lnSpc>
              <a:spcBef>
                <a:spcPts val="1000"/>
              </a:spcBef>
              <a:spcAft>
                <a:spcPts val="0"/>
              </a:spcAft>
              <a:buClr>
                <a:schemeClr val="dk1"/>
              </a:buClr>
              <a:buSzPts val="2800"/>
              <a:buNone/>
            </a:pPr>
            <a:r>
              <a:t/>
            </a:r>
            <a:endParaRPr/>
          </a:p>
          <a:p>
            <a:pPr indent="-336550" lvl="0" marL="514350" rtl="0" algn="l">
              <a:lnSpc>
                <a:spcPct val="90000"/>
              </a:lnSpc>
              <a:spcBef>
                <a:spcPts val="1000"/>
              </a:spcBef>
              <a:spcAft>
                <a:spcPts val="0"/>
              </a:spcAft>
              <a:buClr>
                <a:schemeClr val="dk1"/>
              </a:buClr>
              <a:buSzPts val="2800"/>
              <a:buNone/>
            </a:pPr>
            <a:r>
              <a:t/>
            </a:r>
            <a:endParaRPr/>
          </a:p>
        </p:txBody>
      </p:sp>
      <p:grpSp>
        <p:nvGrpSpPr>
          <p:cNvPr id="651" name="Google Shape;651;p65"/>
          <p:cNvGrpSpPr/>
          <p:nvPr/>
        </p:nvGrpSpPr>
        <p:grpSpPr>
          <a:xfrm>
            <a:off x="2342174" y="3429000"/>
            <a:ext cx="3571875" cy="3238500"/>
            <a:chOff x="3610578" y="3429000"/>
            <a:chExt cx="4762500" cy="3238500"/>
          </a:xfrm>
        </p:grpSpPr>
        <p:pic>
          <p:nvPicPr>
            <p:cNvPr id="652" name="Google Shape;652;p65"/>
            <p:cNvPicPr preferRelativeResize="0"/>
            <p:nvPr/>
          </p:nvPicPr>
          <p:blipFill rotWithShape="1">
            <a:blip r:embed="rId3">
              <a:alphaModFix/>
            </a:blip>
            <a:srcRect b="0" l="0" r="0" t="0"/>
            <a:stretch/>
          </p:blipFill>
          <p:spPr>
            <a:xfrm>
              <a:off x="3610578" y="3429000"/>
              <a:ext cx="4762500" cy="3238500"/>
            </a:xfrm>
            <a:prstGeom prst="rect">
              <a:avLst/>
            </a:prstGeom>
            <a:noFill/>
            <a:ln cap="flat" cmpd="sng" w="9525">
              <a:solidFill>
                <a:schemeClr val="dk1"/>
              </a:solidFill>
              <a:prstDash val="solid"/>
              <a:round/>
              <a:headEnd len="sm" w="sm" type="none"/>
              <a:tailEnd len="sm" w="sm" type="none"/>
            </a:ln>
          </p:spPr>
        </p:pic>
        <p:sp>
          <p:nvSpPr>
            <p:cNvPr id="653" name="Google Shape;653;p65"/>
            <p:cNvSpPr/>
            <p:nvPr/>
          </p:nvSpPr>
          <p:spPr>
            <a:xfrm>
              <a:off x="6771190" y="5497975"/>
              <a:ext cx="926100" cy="324000"/>
            </a:xfrm>
            <a:prstGeom prst="rect">
              <a:avLst/>
            </a:prstGeom>
            <a:solidFill>
              <a:srgbClr val="FFF2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4" name="Google Shape;654;p65"/>
            <p:cNvSpPr/>
            <p:nvPr/>
          </p:nvSpPr>
          <p:spPr>
            <a:xfrm>
              <a:off x="3740551" y="3532209"/>
              <a:ext cx="2498100" cy="5421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66"/>
          <p:cNvSpPr txBox="1"/>
          <p:nvPr>
            <p:ph type="title"/>
          </p:nvPr>
        </p:nvSpPr>
        <p:spPr>
          <a:xfrm>
            <a:off x="473075"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Do’s and don’ts when planning for an experiment</a:t>
            </a:r>
            <a:endParaRPr/>
          </a:p>
        </p:txBody>
      </p:sp>
      <p:sp>
        <p:nvSpPr>
          <p:cNvPr id="660" name="Google Shape;660;p66"/>
          <p:cNvSpPr txBox="1"/>
          <p:nvPr>
            <p:ph idx="1" type="body"/>
          </p:nvPr>
        </p:nvSpPr>
        <p:spPr>
          <a:xfrm>
            <a:off x="473075" y="2338086"/>
            <a:ext cx="8197800" cy="3867000"/>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t>Don’t do it because you can – do it because it is necessary.</a:t>
            </a:r>
            <a:endParaRPr/>
          </a:p>
          <a:p>
            <a:pPr indent="-514350" lvl="0" marL="514350" rtl="0" algn="l">
              <a:lnSpc>
                <a:spcPct val="90000"/>
              </a:lnSpc>
              <a:spcBef>
                <a:spcPts val="1000"/>
              </a:spcBef>
              <a:spcAft>
                <a:spcPts val="0"/>
              </a:spcAft>
              <a:buClr>
                <a:schemeClr val="dk1"/>
              </a:buClr>
              <a:buSzPts val="2800"/>
              <a:buAutoNum type="arabicPeriod"/>
            </a:pPr>
            <a:r>
              <a:rPr lang="en-US"/>
              <a:t>Do know your objective/goal/hypothesis.</a:t>
            </a:r>
            <a:endParaRPr/>
          </a:p>
          <a:p>
            <a:pPr indent="-514350" lvl="0" marL="514350" rtl="0" algn="l">
              <a:lnSpc>
                <a:spcPct val="90000"/>
              </a:lnSpc>
              <a:spcBef>
                <a:spcPts val="1000"/>
              </a:spcBef>
              <a:spcAft>
                <a:spcPts val="0"/>
              </a:spcAft>
              <a:buClr>
                <a:schemeClr val="dk1"/>
              </a:buClr>
              <a:buSzPts val="2800"/>
              <a:buAutoNum type="arabicPeriod"/>
            </a:pPr>
            <a:r>
              <a:rPr lang="en-US"/>
              <a:t>Don’t plan complex experiments.</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Do minimize confounders (e.g. batch, context, time points etc.).</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Do have look for positive and negative control, just like with any experiments.</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When in doubt, do consult people with experience interpreting.</a:t>
            </a:r>
            <a:endParaRPr/>
          </a:p>
          <a:p>
            <a:pPr indent="-336550" lvl="0" marL="514350" rtl="0" algn="l">
              <a:lnSpc>
                <a:spcPct val="90000"/>
              </a:lnSpc>
              <a:spcBef>
                <a:spcPts val="1000"/>
              </a:spcBef>
              <a:spcAft>
                <a:spcPts val="0"/>
              </a:spcAft>
              <a:buClr>
                <a:schemeClr val="dk1"/>
              </a:buClr>
              <a:buSzPts val="2800"/>
              <a:buNone/>
            </a:pPr>
            <a:r>
              <a:t/>
            </a:r>
            <a:endParaRPr/>
          </a:p>
          <a:p>
            <a:pPr indent="-336550" lvl="0" marL="51435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67"/>
          <p:cNvSpPr txBox="1"/>
          <p:nvPr>
            <p:ph type="title"/>
          </p:nvPr>
        </p:nvSpPr>
        <p:spPr>
          <a:xfrm>
            <a:off x="473075"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Do’s and don’ts when planning for an experiment</a:t>
            </a:r>
            <a:endParaRPr/>
          </a:p>
        </p:txBody>
      </p:sp>
      <p:sp>
        <p:nvSpPr>
          <p:cNvPr id="666" name="Google Shape;666;p67"/>
          <p:cNvSpPr txBox="1"/>
          <p:nvPr>
            <p:ph idx="1" type="body"/>
          </p:nvPr>
        </p:nvSpPr>
        <p:spPr>
          <a:xfrm>
            <a:off x="473075" y="2338086"/>
            <a:ext cx="8197800" cy="3867000"/>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t>Don’t do it because you can – do it because it is necessary.</a:t>
            </a:r>
            <a:endParaRPr/>
          </a:p>
          <a:p>
            <a:pPr indent="-514350" lvl="0" marL="514350" rtl="0" algn="l">
              <a:lnSpc>
                <a:spcPct val="90000"/>
              </a:lnSpc>
              <a:spcBef>
                <a:spcPts val="1000"/>
              </a:spcBef>
              <a:spcAft>
                <a:spcPts val="0"/>
              </a:spcAft>
              <a:buClr>
                <a:schemeClr val="dk1"/>
              </a:buClr>
              <a:buSzPts val="2800"/>
              <a:buAutoNum type="arabicPeriod"/>
            </a:pPr>
            <a:r>
              <a:rPr lang="en-US"/>
              <a:t>Do know your objective/goal/hypothesis.</a:t>
            </a:r>
            <a:endParaRPr/>
          </a:p>
          <a:p>
            <a:pPr indent="-514350" lvl="0" marL="514350" rtl="0" algn="l">
              <a:lnSpc>
                <a:spcPct val="90000"/>
              </a:lnSpc>
              <a:spcBef>
                <a:spcPts val="1000"/>
              </a:spcBef>
              <a:spcAft>
                <a:spcPts val="0"/>
              </a:spcAft>
              <a:buClr>
                <a:schemeClr val="dk1"/>
              </a:buClr>
              <a:buSzPts val="2800"/>
              <a:buAutoNum type="arabicPeriod"/>
            </a:pPr>
            <a:r>
              <a:rPr lang="en-US"/>
              <a:t>Don’t plan complex experiments.</a:t>
            </a:r>
            <a:endParaRPr/>
          </a:p>
          <a:p>
            <a:pPr indent="-514350" lvl="0" marL="514350" rtl="0" algn="l">
              <a:lnSpc>
                <a:spcPct val="90000"/>
              </a:lnSpc>
              <a:spcBef>
                <a:spcPts val="1000"/>
              </a:spcBef>
              <a:spcAft>
                <a:spcPts val="0"/>
              </a:spcAft>
              <a:buClr>
                <a:schemeClr val="dk1"/>
              </a:buClr>
              <a:buSzPts val="2800"/>
              <a:buAutoNum type="arabicPeriod"/>
            </a:pPr>
            <a:r>
              <a:rPr lang="en-US"/>
              <a:t>Do minimize confounders (e.g. batch, context, time points etc.).</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Do have look for positive and negative control, just like with any experiments.</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When in doubt, do consult people with experience interpreting.</a:t>
            </a:r>
            <a:endParaRPr/>
          </a:p>
          <a:p>
            <a:pPr indent="-336550" lvl="0" marL="514350" rtl="0" algn="l">
              <a:lnSpc>
                <a:spcPct val="90000"/>
              </a:lnSpc>
              <a:spcBef>
                <a:spcPts val="1000"/>
              </a:spcBef>
              <a:spcAft>
                <a:spcPts val="0"/>
              </a:spcAft>
              <a:buClr>
                <a:schemeClr val="dk1"/>
              </a:buClr>
              <a:buSzPts val="2800"/>
              <a:buNone/>
            </a:pPr>
            <a:r>
              <a:t/>
            </a:r>
            <a:endParaRPr/>
          </a:p>
          <a:p>
            <a:pPr indent="-336550" lvl="0" marL="51435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68"/>
          <p:cNvSpPr txBox="1"/>
          <p:nvPr>
            <p:ph type="title"/>
          </p:nvPr>
        </p:nvSpPr>
        <p:spPr>
          <a:xfrm>
            <a:off x="473075"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Do’s and don’ts when planning for an experiment</a:t>
            </a:r>
            <a:endParaRPr/>
          </a:p>
        </p:txBody>
      </p:sp>
      <p:sp>
        <p:nvSpPr>
          <p:cNvPr id="672" name="Google Shape;672;p68"/>
          <p:cNvSpPr txBox="1"/>
          <p:nvPr>
            <p:ph idx="1" type="body"/>
          </p:nvPr>
        </p:nvSpPr>
        <p:spPr>
          <a:xfrm>
            <a:off x="473075" y="2338086"/>
            <a:ext cx="8197800" cy="3867000"/>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t>Don’t do it because you can – do it because it is necessary.</a:t>
            </a:r>
            <a:endParaRPr/>
          </a:p>
          <a:p>
            <a:pPr indent="-514350" lvl="0" marL="514350" rtl="0" algn="l">
              <a:lnSpc>
                <a:spcPct val="90000"/>
              </a:lnSpc>
              <a:spcBef>
                <a:spcPts val="1000"/>
              </a:spcBef>
              <a:spcAft>
                <a:spcPts val="0"/>
              </a:spcAft>
              <a:buClr>
                <a:schemeClr val="dk1"/>
              </a:buClr>
              <a:buSzPts val="2800"/>
              <a:buAutoNum type="arabicPeriod"/>
            </a:pPr>
            <a:r>
              <a:rPr lang="en-US"/>
              <a:t>Do know your objective/goal/hypothesis.</a:t>
            </a:r>
            <a:endParaRPr/>
          </a:p>
          <a:p>
            <a:pPr indent="-514350" lvl="0" marL="514350" rtl="0" algn="l">
              <a:lnSpc>
                <a:spcPct val="90000"/>
              </a:lnSpc>
              <a:spcBef>
                <a:spcPts val="1000"/>
              </a:spcBef>
              <a:spcAft>
                <a:spcPts val="0"/>
              </a:spcAft>
              <a:buClr>
                <a:schemeClr val="dk1"/>
              </a:buClr>
              <a:buSzPts val="2800"/>
              <a:buAutoNum type="arabicPeriod"/>
            </a:pPr>
            <a:r>
              <a:rPr lang="en-US"/>
              <a:t>Don’t plan complex experiments.</a:t>
            </a:r>
            <a:endParaRPr/>
          </a:p>
          <a:p>
            <a:pPr indent="-514350" lvl="0" marL="514350" rtl="0" algn="l">
              <a:lnSpc>
                <a:spcPct val="90000"/>
              </a:lnSpc>
              <a:spcBef>
                <a:spcPts val="1000"/>
              </a:spcBef>
              <a:spcAft>
                <a:spcPts val="0"/>
              </a:spcAft>
              <a:buClr>
                <a:schemeClr val="dk1"/>
              </a:buClr>
              <a:buSzPts val="2800"/>
              <a:buAutoNum type="arabicPeriod"/>
            </a:pPr>
            <a:r>
              <a:rPr lang="en-US"/>
              <a:t>Do minimize confounders (e.g. batch, context, time points etc.).</a:t>
            </a:r>
            <a:endParaRPr/>
          </a:p>
          <a:p>
            <a:pPr indent="-514350" lvl="0" marL="514350" rtl="0" algn="l">
              <a:lnSpc>
                <a:spcPct val="90000"/>
              </a:lnSpc>
              <a:spcBef>
                <a:spcPts val="1000"/>
              </a:spcBef>
              <a:spcAft>
                <a:spcPts val="0"/>
              </a:spcAft>
              <a:buClr>
                <a:schemeClr val="dk1"/>
              </a:buClr>
              <a:buSzPts val="2800"/>
              <a:buAutoNum type="arabicPeriod"/>
            </a:pPr>
            <a:r>
              <a:rPr lang="en-US"/>
              <a:t>Do have look for positive and negative control, just like with any experiments.</a:t>
            </a:r>
            <a:endParaRPr/>
          </a:p>
          <a:p>
            <a:pPr indent="-514350" lvl="0" marL="514350" rtl="0" algn="l">
              <a:lnSpc>
                <a:spcPct val="90000"/>
              </a:lnSpc>
              <a:spcBef>
                <a:spcPts val="1000"/>
              </a:spcBef>
              <a:spcAft>
                <a:spcPts val="0"/>
              </a:spcAft>
              <a:buClr>
                <a:srgbClr val="F2F2F2"/>
              </a:buClr>
              <a:buSzPts val="2800"/>
              <a:buAutoNum type="arabicPeriod"/>
            </a:pPr>
            <a:r>
              <a:rPr lang="en-US">
                <a:solidFill>
                  <a:srgbClr val="F2F2F2"/>
                </a:solidFill>
              </a:rPr>
              <a:t>When in doubt, do consult people with experience interpreting.</a:t>
            </a:r>
            <a:endParaRPr/>
          </a:p>
          <a:p>
            <a:pPr indent="-336550" lvl="0" marL="514350" rtl="0" algn="l">
              <a:lnSpc>
                <a:spcPct val="90000"/>
              </a:lnSpc>
              <a:spcBef>
                <a:spcPts val="1000"/>
              </a:spcBef>
              <a:spcAft>
                <a:spcPts val="0"/>
              </a:spcAft>
              <a:buClr>
                <a:schemeClr val="dk1"/>
              </a:buClr>
              <a:buSzPts val="2800"/>
              <a:buNone/>
            </a:pPr>
            <a:r>
              <a:t/>
            </a:r>
            <a:endParaRPr/>
          </a:p>
          <a:p>
            <a:pPr indent="-336550" lvl="0" marL="51435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69"/>
          <p:cNvSpPr txBox="1"/>
          <p:nvPr>
            <p:ph type="title"/>
          </p:nvPr>
        </p:nvSpPr>
        <p:spPr>
          <a:xfrm>
            <a:off x="473075"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Do’s and don’ts when planning for an experiment</a:t>
            </a:r>
            <a:endParaRPr/>
          </a:p>
        </p:txBody>
      </p:sp>
      <p:sp>
        <p:nvSpPr>
          <p:cNvPr id="678" name="Google Shape;678;p69"/>
          <p:cNvSpPr txBox="1"/>
          <p:nvPr>
            <p:ph idx="1" type="body"/>
          </p:nvPr>
        </p:nvSpPr>
        <p:spPr>
          <a:xfrm>
            <a:off x="473075" y="2338086"/>
            <a:ext cx="8197800" cy="3867000"/>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chemeClr val="dk1"/>
              </a:buClr>
              <a:buSzPts val="2800"/>
              <a:buAutoNum type="arabicPeriod"/>
            </a:pPr>
            <a:r>
              <a:rPr lang="en-US"/>
              <a:t>Don’t do it because you can – do it because it is necessary.</a:t>
            </a:r>
            <a:endParaRPr/>
          </a:p>
          <a:p>
            <a:pPr indent="-514350" lvl="0" marL="514350" rtl="0" algn="l">
              <a:lnSpc>
                <a:spcPct val="90000"/>
              </a:lnSpc>
              <a:spcBef>
                <a:spcPts val="1000"/>
              </a:spcBef>
              <a:spcAft>
                <a:spcPts val="0"/>
              </a:spcAft>
              <a:buClr>
                <a:schemeClr val="dk1"/>
              </a:buClr>
              <a:buSzPts val="2800"/>
              <a:buAutoNum type="arabicPeriod"/>
            </a:pPr>
            <a:r>
              <a:rPr lang="en-US"/>
              <a:t>Do know your objective/goal/hypothesis.</a:t>
            </a:r>
            <a:endParaRPr/>
          </a:p>
          <a:p>
            <a:pPr indent="-514350" lvl="0" marL="514350" rtl="0" algn="l">
              <a:lnSpc>
                <a:spcPct val="90000"/>
              </a:lnSpc>
              <a:spcBef>
                <a:spcPts val="1000"/>
              </a:spcBef>
              <a:spcAft>
                <a:spcPts val="0"/>
              </a:spcAft>
              <a:buClr>
                <a:schemeClr val="dk1"/>
              </a:buClr>
              <a:buSzPts val="2800"/>
              <a:buAutoNum type="arabicPeriod"/>
            </a:pPr>
            <a:r>
              <a:rPr lang="en-US"/>
              <a:t>Don’t plan complex experiments.</a:t>
            </a:r>
            <a:endParaRPr/>
          </a:p>
          <a:p>
            <a:pPr indent="-514350" lvl="0" marL="514350" rtl="0" algn="l">
              <a:lnSpc>
                <a:spcPct val="90000"/>
              </a:lnSpc>
              <a:spcBef>
                <a:spcPts val="1000"/>
              </a:spcBef>
              <a:spcAft>
                <a:spcPts val="0"/>
              </a:spcAft>
              <a:buClr>
                <a:schemeClr val="dk1"/>
              </a:buClr>
              <a:buSzPts val="2800"/>
              <a:buAutoNum type="arabicPeriod"/>
            </a:pPr>
            <a:r>
              <a:rPr lang="en-US"/>
              <a:t>Do minimize confounders (e.g. batch, context, time points etc.).</a:t>
            </a:r>
            <a:endParaRPr/>
          </a:p>
          <a:p>
            <a:pPr indent="-514350" lvl="0" marL="514350" rtl="0" algn="l">
              <a:lnSpc>
                <a:spcPct val="90000"/>
              </a:lnSpc>
              <a:spcBef>
                <a:spcPts val="1000"/>
              </a:spcBef>
              <a:spcAft>
                <a:spcPts val="0"/>
              </a:spcAft>
              <a:buClr>
                <a:schemeClr val="dk1"/>
              </a:buClr>
              <a:buSzPts val="2800"/>
              <a:buAutoNum type="arabicPeriod"/>
            </a:pPr>
            <a:r>
              <a:rPr lang="en-US"/>
              <a:t>Do have look for positive and negative control, just like with any experiments.</a:t>
            </a:r>
            <a:endParaRPr/>
          </a:p>
          <a:p>
            <a:pPr indent="-514350" lvl="0" marL="514350" rtl="0" algn="l">
              <a:lnSpc>
                <a:spcPct val="90000"/>
              </a:lnSpc>
              <a:spcBef>
                <a:spcPts val="1000"/>
              </a:spcBef>
              <a:spcAft>
                <a:spcPts val="0"/>
              </a:spcAft>
              <a:buClr>
                <a:schemeClr val="dk1"/>
              </a:buClr>
              <a:buSzPts val="2800"/>
              <a:buAutoNum type="arabicPeriod"/>
            </a:pPr>
            <a:r>
              <a:rPr lang="en-US"/>
              <a:t>When in doubt, do consult people with experience interpreting.</a:t>
            </a:r>
            <a:endParaRPr/>
          </a:p>
          <a:p>
            <a:pPr indent="-336550" lvl="0" marL="514350" rtl="0" algn="l">
              <a:lnSpc>
                <a:spcPct val="90000"/>
              </a:lnSpc>
              <a:spcBef>
                <a:spcPts val="1000"/>
              </a:spcBef>
              <a:spcAft>
                <a:spcPts val="0"/>
              </a:spcAft>
              <a:buClr>
                <a:schemeClr val="dk1"/>
              </a:buClr>
              <a:buSzPts val="2800"/>
              <a:buNone/>
            </a:pPr>
            <a:r>
              <a:t/>
            </a:r>
            <a:endParaRPr/>
          </a:p>
          <a:p>
            <a:pPr indent="-336550" lvl="0" marL="51435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70"/>
          <p:cNvSpPr txBox="1"/>
          <p:nvPr/>
        </p:nvSpPr>
        <p:spPr>
          <a:xfrm>
            <a:off x="3297278" y="6169595"/>
            <a:ext cx="1303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Gene expression</a:t>
            </a:r>
            <a:endParaRPr/>
          </a:p>
        </p:txBody>
      </p:sp>
      <p:pic>
        <p:nvPicPr>
          <p:cNvPr descr="signature-figure.png" id="685" name="Google Shape;685;p70"/>
          <p:cNvPicPr preferRelativeResize="0"/>
          <p:nvPr/>
        </p:nvPicPr>
        <p:blipFill rotWithShape="1">
          <a:blip r:embed="rId3">
            <a:alphaModFix/>
          </a:blip>
          <a:srcRect b="0" l="10001" r="21683" t="7510"/>
          <a:stretch/>
        </p:blipFill>
        <p:spPr>
          <a:xfrm>
            <a:off x="3309940" y="4141080"/>
            <a:ext cx="1312860" cy="2073338"/>
          </a:xfrm>
          <a:prstGeom prst="rect">
            <a:avLst/>
          </a:prstGeom>
          <a:noFill/>
          <a:ln>
            <a:noFill/>
          </a:ln>
        </p:spPr>
      </p:pic>
      <p:cxnSp>
        <p:nvCxnSpPr>
          <p:cNvPr id="686" name="Google Shape;686;p70"/>
          <p:cNvCxnSpPr/>
          <p:nvPr/>
        </p:nvCxnSpPr>
        <p:spPr>
          <a:xfrm>
            <a:off x="3581188" y="3492242"/>
            <a:ext cx="0" cy="459600"/>
          </a:xfrm>
          <a:prstGeom prst="straightConnector1">
            <a:avLst/>
          </a:prstGeom>
          <a:noFill/>
          <a:ln cap="flat" cmpd="sng" w="38100">
            <a:solidFill>
              <a:schemeClr val="dk1"/>
            </a:solidFill>
            <a:prstDash val="solid"/>
            <a:miter lim="800000"/>
            <a:headEnd len="sm" w="sm" type="none"/>
            <a:tailEnd len="lg" w="lg" type="stealth"/>
          </a:ln>
        </p:spPr>
      </p:cxnSp>
      <p:cxnSp>
        <p:nvCxnSpPr>
          <p:cNvPr id="687" name="Google Shape;687;p70"/>
          <p:cNvCxnSpPr/>
          <p:nvPr/>
        </p:nvCxnSpPr>
        <p:spPr>
          <a:xfrm>
            <a:off x="4371125" y="3492242"/>
            <a:ext cx="0" cy="459600"/>
          </a:xfrm>
          <a:prstGeom prst="straightConnector1">
            <a:avLst/>
          </a:prstGeom>
          <a:noFill/>
          <a:ln cap="flat" cmpd="sng" w="38100">
            <a:solidFill>
              <a:schemeClr val="dk1"/>
            </a:solidFill>
            <a:prstDash val="solid"/>
            <a:miter lim="800000"/>
            <a:headEnd len="sm" w="sm" type="none"/>
            <a:tailEnd len="lg" w="lg" type="stealth"/>
          </a:ln>
        </p:spPr>
      </p:cxnSp>
      <p:sp>
        <p:nvSpPr>
          <p:cNvPr id="688" name="Google Shape;688;p70"/>
          <p:cNvSpPr/>
          <p:nvPr/>
        </p:nvSpPr>
        <p:spPr>
          <a:xfrm>
            <a:off x="3123283" y="2623774"/>
            <a:ext cx="9165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Phenotype</a:t>
            </a:r>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A</a:t>
            </a:r>
            <a:endParaRPr/>
          </a:p>
        </p:txBody>
      </p:sp>
      <p:sp>
        <p:nvSpPr>
          <p:cNvPr id="689" name="Google Shape;689;p70"/>
          <p:cNvSpPr/>
          <p:nvPr/>
        </p:nvSpPr>
        <p:spPr>
          <a:xfrm>
            <a:off x="3930707" y="2623774"/>
            <a:ext cx="9165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Phenotype</a:t>
            </a:r>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B</a:t>
            </a:r>
            <a:endParaRPr/>
          </a:p>
        </p:txBody>
      </p:sp>
      <p:sp>
        <p:nvSpPr>
          <p:cNvPr id="690" name="Google Shape;690;p70"/>
          <p:cNvSpPr/>
          <p:nvPr/>
        </p:nvSpPr>
        <p:spPr>
          <a:xfrm>
            <a:off x="4946989" y="2094645"/>
            <a:ext cx="295500" cy="14433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70"/>
          <p:cNvSpPr txBox="1"/>
          <p:nvPr/>
        </p:nvSpPr>
        <p:spPr>
          <a:xfrm>
            <a:off x="5280696" y="1931276"/>
            <a:ext cx="3064500" cy="203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Pathway Activation (e.g. ORFs, CRISPRa)</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CRISPR knockout (e.g. CRISPR, CRISPRi)</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Differentiation status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Mutant vs. wild-type isogenic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GEMMs / metabolic treatment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Specific cell population (e.g. Flow sorting)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692" name="Google Shape;692;p70"/>
          <p:cNvSpPr/>
          <p:nvPr/>
        </p:nvSpPr>
        <p:spPr>
          <a:xfrm rot="10800000">
            <a:off x="4693752" y="4184494"/>
            <a:ext cx="171600" cy="19851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70"/>
          <p:cNvSpPr txBox="1"/>
          <p:nvPr/>
        </p:nvSpPr>
        <p:spPr>
          <a:xfrm>
            <a:off x="5122167" y="4599935"/>
            <a:ext cx="12792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Individual genes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Pathways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TF regulators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Phenotypes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70"/>
          <p:cNvSpPr txBox="1"/>
          <p:nvPr/>
        </p:nvSpPr>
        <p:spPr>
          <a:xfrm>
            <a:off x="3074959" y="1960165"/>
            <a:ext cx="1798500" cy="6462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1800">
                <a:solidFill>
                  <a:schemeClr val="dk2"/>
                </a:solidFill>
                <a:latin typeface="Calibri"/>
                <a:ea typeface="Calibri"/>
                <a:cs typeface="Calibri"/>
                <a:sym typeface="Calibri"/>
              </a:rPr>
              <a:t>Experimental condition</a:t>
            </a:r>
            <a:endParaRPr/>
          </a:p>
          <a:p>
            <a:pPr indent="0" lvl="0" marL="0" marR="0" rtl="0" algn="ctr">
              <a:spcBef>
                <a:spcPts val="0"/>
              </a:spcBef>
              <a:spcAft>
                <a:spcPts val="0"/>
              </a:spcAft>
              <a:buNone/>
            </a:pPr>
            <a:r>
              <a:rPr b="1" i="1" lang="en-US" sz="1800">
                <a:solidFill>
                  <a:schemeClr val="dk2"/>
                </a:solidFill>
                <a:latin typeface="Calibri"/>
                <a:ea typeface="Calibri"/>
                <a:cs typeface="Calibri"/>
                <a:sym typeface="Calibri"/>
              </a:rPr>
              <a:t>of interest</a:t>
            </a:r>
            <a:endParaRPr/>
          </a:p>
        </p:txBody>
      </p:sp>
      <p:sp>
        <p:nvSpPr>
          <p:cNvPr id="695" name="Google Shape;695;p70"/>
          <p:cNvSpPr txBox="1"/>
          <p:nvPr>
            <p:ph type="title"/>
          </p:nvPr>
        </p:nvSpPr>
        <p:spPr>
          <a:xfrm>
            <a:off x="628650" y="170225"/>
            <a:ext cx="78867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Arial"/>
              <a:buNone/>
            </a:pPr>
            <a:r>
              <a:rPr b="1" lang="en-US">
                <a:latin typeface="Arial"/>
                <a:ea typeface="Arial"/>
                <a:cs typeface="Arial"/>
                <a:sym typeface="Arial"/>
              </a:rPr>
              <a:t>Experimental considerations</a:t>
            </a:r>
            <a:endParaRPr/>
          </a:p>
        </p:txBody>
      </p:sp>
      <p:cxnSp>
        <p:nvCxnSpPr>
          <p:cNvPr id="696" name="Google Shape;696;p70"/>
          <p:cNvCxnSpPr/>
          <p:nvPr/>
        </p:nvCxnSpPr>
        <p:spPr>
          <a:xfrm>
            <a:off x="3335818" y="4054330"/>
            <a:ext cx="613200" cy="0"/>
          </a:xfrm>
          <a:prstGeom prst="straightConnector1">
            <a:avLst/>
          </a:prstGeom>
          <a:noFill/>
          <a:ln cap="flat" cmpd="sng" w="22225">
            <a:solidFill>
              <a:schemeClr val="dk1"/>
            </a:solidFill>
            <a:prstDash val="solid"/>
            <a:miter lim="800000"/>
            <a:headEnd len="sm" w="sm" type="none"/>
            <a:tailEnd len="sm" w="sm" type="none"/>
          </a:ln>
        </p:spPr>
      </p:cxnSp>
      <p:sp>
        <p:nvSpPr>
          <p:cNvPr id="697" name="Google Shape;697;p70"/>
          <p:cNvSpPr txBox="1"/>
          <p:nvPr/>
        </p:nvSpPr>
        <p:spPr>
          <a:xfrm>
            <a:off x="1432169" y="3771748"/>
            <a:ext cx="1763400" cy="3693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lt1"/>
                </a:solidFill>
                <a:latin typeface="Calibri"/>
                <a:ea typeface="Calibri"/>
                <a:cs typeface="Calibri"/>
                <a:sym typeface="Calibri"/>
              </a:rPr>
              <a:t>How many replicates ?</a:t>
            </a:r>
            <a:endParaRPr/>
          </a:p>
        </p:txBody>
      </p:sp>
      <p:sp>
        <p:nvSpPr>
          <p:cNvPr id="698" name="Google Shape;698;p70"/>
          <p:cNvSpPr/>
          <p:nvPr/>
        </p:nvSpPr>
        <p:spPr>
          <a:xfrm flipH="1" rot="10800000">
            <a:off x="2764927" y="4232474"/>
            <a:ext cx="313500" cy="8952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70"/>
          <p:cNvSpPr txBox="1"/>
          <p:nvPr/>
        </p:nvSpPr>
        <p:spPr>
          <a:xfrm>
            <a:off x="1073424" y="4453360"/>
            <a:ext cx="2160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Up-regulated</a:t>
            </a:r>
            <a:endParaRPr/>
          </a:p>
        </p:txBody>
      </p:sp>
      <p:sp>
        <p:nvSpPr>
          <p:cNvPr id="700" name="Google Shape;700;p70"/>
          <p:cNvSpPr/>
          <p:nvPr/>
        </p:nvSpPr>
        <p:spPr>
          <a:xfrm flipH="1" rot="10800000">
            <a:off x="2774246" y="5259090"/>
            <a:ext cx="313500" cy="8952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70"/>
          <p:cNvSpPr txBox="1"/>
          <p:nvPr/>
        </p:nvSpPr>
        <p:spPr>
          <a:xfrm>
            <a:off x="1073424" y="5479976"/>
            <a:ext cx="2160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Down-regulated</a:t>
            </a:r>
            <a:endParaRPr/>
          </a:p>
        </p:txBody>
      </p:sp>
      <p:cxnSp>
        <p:nvCxnSpPr>
          <p:cNvPr id="702" name="Google Shape;702;p70"/>
          <p:cNvCxnSpPr/>
          <p:nvPr/>
        </p:nvCxnSpPr>
        <p:spPr>
          <a:xfrm>
            <a:off x="3987536" y="4054330"/>
            <a:ext cx="613200" cy="0"/>
          </a:xfrm>
          <a:prstGeom prst="straightConnector1">
            <a:avLst/>
          </a:prstGeom>
          <a:noFill/>
          <a:ln cap="flat" cmpd="sng" w="22225">
            <a:solidFill>
              <a:schemeClr val="dk1"/>
            </a:solidFill>
            <a:prstDash val="solid"/>
            <a:miter lim="800000"/>
            <a:headEnd len="sm" w="sm" type="none"/>
            <a:tailEnd len="sm" w="sm" type="none"/>
          </a:ln>
        </p:spPr>
      </p:cxnSp>
      <p:sp>
        <p:nvSpPr>
          <p:cNvPr id="703" name="Google Shape;703;p70"/>
          <p:cNvSpPr txBox="1"/>
          <p:nvPr/>
        </p:nvSpPr>
        <p:spPr>
          <a:xfrm>
            <a:off x="1397955" y="4992443"/>
            <a:ext cx="1113600" cy="3693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lt1"/>
                </a:solidFill>
                <a:latin typeface="Calibri"/>
                <a:ea typeface="Calibri"/>
                <a:cs typeface="Calibri"/>
                <a:sym typeface="Calibri"/>
              </a:rPr>
              <a:t>Right cut-off?</a:t>
            </a:r>
            <a:endParaRPr/>
          </a:p>
        </p:txBody>
      </p:sp>
      <p:sp>
        <p:nvSpPr>
          <p:cNvPr id="704" name="Google Shape;704;p70"/>
          <p:cNvSpPr txBox="1"/>
          <p:nvPr/>
        </p:nvSpPr>
        <p:spPr>
          <a:xfrm>
            <a:off x="5546248" y="1523334"/>
            <a:ext cx="1428600" cy="3693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lt1"/>
                </a:solidFill>
                <a:latin typeface="Calibri"/>
                <a:ea typeface="Calibri"/>
                <a:cs typeface="Calibri"/>
                <a:sym typeface="Calibri"/>
              </a:rPr>
              <a:t>What phenotype?</a:t>
            </a:r>
            <a:endParaRPr/>
          </a:p>
        </p:txBody>
      </p:sp>
      <p:sp>
        <p:nvSpPr>
          <p:cNvPr id="705" name="Google Shape;705;p70"/>
          <p:cNvSpPr txBox="1"/>
          <p:nvPr/>
        </p:nvSpPr>
        <p:spPr>
          <a:xfrm>
            <a:off x="6492653" y="4992443"/>
            <a:ext cx="1698900" cy="3693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lt1"/>
                </a:solidFill>
                <a:latin typeface="Calibri"/>
                <a:ea typeface="Calibri"/>
                <a:cs typeface="Calibri"/>
                <a:sym typeface="Calibri"/>
              </a:rPr>
              <a:t>Which gene set class?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71"/>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Getting most out of GSEA</a:t>
            </a:r>
            <a:endParaRPr/>
          </a:p>
        </p:txBody>
      </p:sp>
      <p:sp>
        <p:nvSpPr>
          <p:cNvPr id="711" name="Google Shape;711;p71"/>
          <p:cNvSpPr txBox="1"/>
          <p:nvPr>
            <p:ph idx="1" type="body"/>
          </p:nvPr>
        </p:nvSpPr>
        <p:spPr>
          <a:xfrm>
            <a:off x="473075" y="2042254"/>
            <a:ext cx="8197800" cy="4162800"/>
          </a:xfrm>
          <a:prstGeom prst="rect">
            <a:avLst/>
          </a:prstGeom>
          <a:noFill/>
          <a:ln>
            <a:noFill/>
          </a:ln>
        </p:spPr>
        <p:txBody>
          <a:bodyPr anchorCtr="0" anchor="t" bIns="45700" lIns="91425" spcFirstLastPara="1" rIns="91425" wrap="square" tIns="45700">
            <a:noAutofit/>
          </a:bodyPr>
          <a:lstStyle/>
          <a:p>
            <a:pPr indent="-514350" lvl="0" marL="514350" rtl="0" algn="l">
              <a:lnSpc>
                <a:spcPct val="80000"/>
              </a:lnSpc>
              <a:spcBef>
                <a:spcPts val="0"/>
              </a:spcBef>
              <a:spcAft>
                <a:spcPts val="0"/>
              </a:spcAft>
              <a:buClr>
                <a:schemeClr val="dk1"/>
              </a:buClr>
              <a:buSzPts val="2800"/>
              <a:buAutoNum type="arabicPeriod"/>
            </a:pPr>
            <a:r>
              <a:rPr lang="en-US"/>
              <a:t>GSEA can be a hypothesis generating tool, or proof-of-concept – either way, always validate.</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Multiple gene sets are always better than one.</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Multiple types of gene sets are even better.</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Not all gene sets are created equal - some are better than others.</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Context matters</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Always go back to the original paper describing the gene set to understand the context and the experiment.</a:t>
            </a:r>
            <a:endParaRPr/>
          </a:p>
          <a:p>
            <a:pPr indent="-514350" lvl="0" marL="514350" rtl="0" algn="l">
              <a:lnSpc>
                <a:spcPct val="80000"/>
              </a:lnSpc>
              <a:spcBef>
                <a:spcPts val="1000"/>
              </a:spcBef>
              <a:spcAft>
                <a:spcPts val="0"/>
              </a:spcAft>
              <a:buClr>
                <a:schemeClr val="lt1"/>
              </a:buClr>
              <a:buSzPts val="2800"/>
              <a:buFont typeface="Arial"/>
              <a:buAutoNum type="arabicPeriod"/>
            </a:pPr>
            <a:r>
              <a:rPr lang="en-US">
                <a:solidFill>
                  <a:schemeClr val="lt1"/>
                </a:solidFill>
              </a:rPr>
              <a:t>Create your own gene sets.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pic>
        <p:nvPicPr>
          <p:cNvPr id="716" name="Google Shape;716;p72"/>
          <p:cNvPicPr preferRelativeResize="0"/>
          <p:nvPr/>
        </p:nvPicPr>
        <p:blipFill rotWithShape="1">
          <a:blip r:embed="rId3">
            <a:alphaModFix/>
          </a:blip>
          <a:srcRect b="0" l="0" r="0" t="0"/>
          <a:stretch/>
        </p:blipFill>
        <p:spPr>
          <a:xfrm>
            <a:off x="0" y="0"/>
            <a:ext cx="5792231" cy="1553601"/>
          </a:xfrm>
          <a:prstGeom prst="rect">
            <a:avLst/>
          </a:prstGeom>
          <a:noFill/>
          <a:ln>
            <a:noFill/>
          </a:ln>
        </p:spPr>
      </p:pic>
      <p:pic>
        <p:nvPicPr>
          <p:cNvPr id="717" name="Google Shape;717;p72"/>
          <p:cNvPicPr preferRelativeResize="0"/>
          <p:nvPr/>
        </p:nvPicPr>
        <p:blipFill rotWithShape="1">
          <a:blip r:embed="rId4">
            <a:alphaModFix/>
          </a:blip>
          <a:srcRect b="0" l="0" r="0" t="0"/>
          <a:stretch/>
        </p:blipFill>
        <p:spPr>
          <a:xfrm>
            <a:off x="1294685" y="2208887"/>
            <a:ext cx="7705725" cy="3495675"/>
          </a:xfrm>
          <a:prstGeom prst="rect">
            <a:avLst/>
          </a:prstGeom>
          <a:noFill/>
          <a:ln>
            <a:noFill/>
          </a:ln>
        </p:spPr>
      </p:pic>
      <p:grpSp>
        <p:nvGrpSpPr>
          <p:cNvPr id="718" name="Google Shape;718;p72"/>
          <p:cNvGrpSpPr/>
          <p:nvPr/>
        </p:nvGrpSpPr>
        <p:grpSpPr>
          <a:xfrm>
            <a:off x="5273565" y="168166"/>
            <a:ext cx="3475148" cy="2937641"/>
            <a:chOff x="7031420" y="168166"/>
            <a:chExt cx="4633530" cy="2937641"/>
          </a:xfrm>
        </p:grpSpPr>
        <p:pic>
          <p:nvPicPr>
            <p:cNvPr id="719" name="Google Shape;719;p72"/>
            <p:cNvPicPr preferRelativeResize="0"/>
            <p:nvPr/>
          </p:nvPicPr>
          <p:blipFill rotWithShape="1">
            <a:blip r:embed="rId5">
              <a:alphaModFix/>
            </a:blip>
            <a:srcRect b="0" l="0" r="0" t="0"/>
            <a:stretch/>
          </p:blipFill>
          <p:spPr>
            <a:xfrm>
              <a:off x="8817070" y="168166"/>
              <a:ext cx="2847880" cy="2937641"/>
            </a:xfrm>
            <a:prstGeom prst="rect">
              <a:avLst/>
            </a:prstGeom>
            <a:noFill/>
            <a:ln>
              <a:noFill/>
            </a:ln>
          </p:spPr>
        </p:pic>
        <p:sp>
          <p:nvSpPr>
            <p:cNvPr id="720" name="Google Shape;720;p72"/>
            <p:cNvSpPr/>
            <p:nvPr/>
          </p:nvSpPr>
          <p:spPr>
            <a:xfrm>
              <a:off x="7031420" y="1809859"/>
              <a:ext cx="2028600" cy="945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73"/>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Getting most out of GSEA</a:t>
            </a:r>
            <a:endParaRPr/>
          </a:p>
        </p:txBody>
      </p:sp>
      <p:sp>
        <p:nvSpPr>
          <p:cNvPr id="726" name="Google Shape;726;p73"/>
          <p:cNvSpPr txBox="1"/>
          <p:nvPr>
            <p:ph idx="1" type="body"/>
          </p:nvPr>
        </p:nvSpPr>
        <p:spPr>
          <a:xfrm>
            <a:off x="473075" y="2042254"/>
            <a:ext cx="8197800" cy="4162800"/>
          </a:xfrm>
          <a:prstGeom prst="rect">
            <a:avLst/>
          </a:prstGeom>
          <a:noFill/>
          <a:ln>
            <a:noFill/>
          </a:ln>
        </p:spPr>
        <p:txBody>
          <a:bodyPr anchorCtr="0" anchor="t" bIns="45700" lIns="91425" spcFirstLastPara="1" rIns="91425" wrap="square" tIns="45700">
            <a:noAutofit/>
          </a:bodyPr>
          <a:lstStyle/>
          <a:p>
            <a:pPr indent="-514350" lvl="0" marL="514350" rtl="0" algn="l">
              <a:lnSpc>
                <a:spcPct val="80000"/>
              </a:lnSpc>
              <a:spcBef>
                <a:spcPts val="0"/>
              </a:spcBef>
              <a:spcAft>
                <a:spcPts val="0"/>
              </a:spcAft>
              <a:buClr>
                <a:schemeClr val="dk1"/>
              </a:buClr>
              <a:buSzPts val="2800"/>
              <a:buAutoNum type="arabicPeriod"/>
            </a:pPr>
            <a:r>
              <a:rPr lang="en-US"/>
              <a:t>GSEA can be a hypothesis generating tool, or proof-of-concept – either way, always validate.</a:t>
            </a:r>
            <a:endParaRPr/>
          </a:p>
          <a:p>
            <a:pPr indent="-514350" lvl="0" marL="514350" rtl="0" algn="l">
              <a:lnSpc>
                <a:spcPct val="80000"/>
              </a:lnSpc>
              <a:spcBef>
                <a:spcPts val="1000"/>
              </a:spcBef>
              <a:spcAft>
                <a:spcPts val="0"/>
              </a:spcAft>
              <a:buClr>
                <a:schemeClr val="dk1"/>
              </a:buClr>
              <a:buSzPts val="2800"/>
              <a:buAutoNum type="arabicPeriod"/>
            </a:pPr>
            <a:r>
              <a:rPr lang="en-US"/>
              <a:t>Multiple gene sets are always better than one.</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Multiple types of gene sets are even better.</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Not all gene sets are created equal - some are better than others.</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Context matters</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Always go back to the original paper describing the gene set to understand the context and the experiment.</a:t>
            </a:r>
            <a:endParaRPr/>
          </a:p>
          <a:p>
            <a:pPr indent="-514350" lvl="0" marL="514350" rtl="0" algn="l">
              <a:lnSpc>
                <a:spcPct val="80000"/>
              </a:lnSpc>
              <a:spcBef>
                <a:spcPts val="1000"/>
              </a:spcBef>
              <a:spcAft>
                <a:spcPts val="0"/>
              </a:spcAft>
              <a:buClr>
                <a:schemeClr val="lt1"/>
              </a:buClr>
              <a:buSzPts val="2800"/>
              <a:buFont typeface="Arial"/>
              <a:buAutoNum type="arabicPeriod"/>
            </a:pPr>
            <a:r>
              <a:rPr lang="en-US">
                <a:solidFill>
                  <a:schemeClr val="lt1"/>
                </a:solidFill>
              </a:rPr>
              <a:t>Create your own gene sets.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29"/>
          <p:cNvPicPr preferRelativeResize="0"/>
          <p:nvPr/>
        </p:nvPicPr>
        <p:blipFill>
          <a:blip r:embed="rId3">
            <a:alphaModFix/>
          </a:blip>
          <a:stretch>
            <a:fillRect/>
          </a:stretch>
        </p:blipFill>
        <p:spPr>
          <a:xfrm>
            <a:off x="374425" y="1408325"/>
            <a:ext cx="3587651" cy="4586401"/>
          </a:xfrm>
          <a:prstGeom prst="rect">
            <a:avLst/>
          </a:prstGeom>
          <a:noFill/>
          <a:ln>
            <a:noFill/>
          </a:ln>
        </p:spPr>
      </p:pic>
      <p:pic>
        <p:nvPicPr>
          <p:cNvPr id="212" name="Google Shape;212;p29"/>
          <p:cNvPicPr preferRelativeResize="0"/>
          <p:nvPr/>
        </p:nvPicPr>
        <p:blipFill rotWithShape="1">
          <a:blip r:embed="rId4">
            <a:alphaModFix/>
          </a:blip>
          <a:srcRect b="11386" l="0" r="0" t="0"/>
          <a:stretch/>
        </p:blipFill>
        <p:spPr>
          <a:xfrm>
            <a:off x="3941025" y="4728975"/>
            <a:ext cx="2518549" cy="1933849"/>
          </a:xfrm>
          <a:prstGeom prst="rect">
            <a:avLst/>
          </a:prstGeom>
          <a:noFill/>
          <a:ln>
            <a:noFill/>
          </a:ln>
        </p:spPr>
      </p:pic>
      <p:pic>
        <p:nvPicPr>
          <p:cNvPr id="213" name="Google Shape;213;p29"/>
          <p:cNvPicPr preferRelativeResize="0"/>
          <p:nvPr/>
        </p:nvPicPr>
        <p:blipFill>
          <a:blip r:embed="rId5">
            <a:alphaModFix/>
          </a:blip>
          <a:stretch>
            <a:fillRect/>
          </a:stretch>
        </p:blipFill>
        <p:spPr>
          <a:xfrm>
            <a:off x="4327450" y="1046050"/>
            <a:ext cx="4157450" cy="2966575"/>
          </a:xfrm>
          <a:prstGeom prst="rect">
            <a:avLst/>
          </a:prstGeom>
          <a:noFill/>
          <a:ln>
            <a:noFill/>
          </a:ln>
        </p:spPr>
      </p:pic>
      <p:pic>
        <p:nvPicPr>
          <p:cNvPr id="214" name="Google Shape;214;p29"/>
          <p:cNvPicPr preferRelativeResize="0"/>
          <p:nvPr/>
        </p:nvPicPr>
        <p:blipFill>
          <a:blip r:embed="rId6">
            <a:alphaModFix/>
          </a:blip>
          <a:stretch>
            <a:fillRect/>
          </a:stretch>
        </p:blipFill>
        <p:spPr>
          <a:xfrm>
            <a:off x="6762375" y="4631675"/>
            <a:ext cx="1794926" cy="1969399"/>
          </a:xfrm>
          <a:prstGeom prst="rect">
            <a:avLst/>
          </a:prstGeom>
          <a:noFill/>
          <a:ln>
            <a:noFill/>
          </a:ln>
        </p:spPr>
      </p:pic>
      <p:sp>
        <p:nvSpPr>
          <p:cNvPr id="215" name="Google Shape;215;p29"/>
          <p:cNvSpPr txBox="1"/>
          <p:nvPr/>
        </p:nvSpPr>
        <p:spPr>
          <a:xfrm>
            <a:off x="6733550" y="6163525"/>
            <a:ext cx="691800" cy="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00"/>
                </a:solidFill>
                <a:latin typeface="Calibri"/>
                <a:ea typeface="Calibri"/>
                <a:cs typeface="Calibri"/>
                <a:sym typeface="Calibri"/>
              </a:rPr>
              <a:t>Eric Lander</a:t>
            </a:r>
            <a:endParaRPr sz="1000">
              <a:solidFill>
                <a:srgbClr val="FFFF00"/>
              </a:solidFill>
              <a:latin typeface="Calibri"/>
              <a:ea typeface="Calibri"/>
              <a:cs typeface="Calibri"/>
              <a:sym typeface="Calibri"/>
            </a:endParaRPr>
          </a:p>
        </p:txBody>
      </p:sp>
      <p:sp>
        <p:nvSpPr>
          <p:cNvPr id="216" name="Google Shape;216;p29"/>
          <p:cNvSpPr txBox="1"/>
          <p:nvPr/>
        </p:nvSpPr>
        <p:spPr>
          <a:xfrm>
            <a:off x="5584975" y="6101850"/>
            <a:ext cx="691800" cy="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00"/>
                </a:solidFill>
                <a:latin typeface="Calibri"/>
                <a:ea typeface="Calibri"/>
                <a:cs typeface="Calibri"/>
                <a:sym typeface="Calibri"/>
              </a:rPr>
              <a:t>David Botstein</a:t>
            </a:r>
            <a:endParaRPr sz="1000">
              <a:solidFill>
                <a:srgbClr val="FFFF00"/>
              </a:solidFill>
              <a:latin typeface="Calibri"/>
              <a:ea typeface="Calibri"/>
              <a:cs typeface="Calibri"/>
              <a:sym typeface="Calibri"/>
            </a:endParaRPr>
          </a:p>
        </p:txBody>
      </p:sp>
      <p:sp>
        <p:nvSpPr>
          <p:cNvPr id="217" name="Google Shape;217;p29"/>
          <p:cNvSpPr txBox="1"/>
          <p:nvPr/>
        </p:nvSpPr>
        <p:spPr>
          <a:xfrm>
            <a:off x="1113925" y="5591763"/>
            <a:ext cx="691800" cy="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00"/>
                </a:solidFill>
                <a:latin typeface="Calibri"/>
                <a:ea typeface="Calibri"/>
                <a:cs typeface="Calibri"/>
                <a:sym typeface="Calibri"/>
              </a:rPr>
              <a:t>Pat Brown</a:t>
            </a:r>
            <a:endParaRPr sz="1000">
              <a:solidFill>
                <a:srgbClr val="FFFF00"/>
              </a:solidFill>
              <a:latin typeface="Calibri"/>
              <a:ea typeface="Calibri"/>
              <a:cs typeface="Calibri"/>
              <a:sym typeface="Calibri"/>
            </a:endParaRPr>
          </a:p>
        </p:txBody>
      </p:sp>
      <p:sp>
        <p:nvSpPr>
          <p:cNvPr id="218" name="Google Shape;218;p29"/>
          <p:cNvSpPr txBox="1"/>
          <p:nvPr/>
        </p:nvSpPr>
        <p:spPr>
          <a:xfrm>
            <a:off x="494050" y="82350"/>
            <a:ext cx="7731900" cy="7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libri"/>
                <a:ea typeface="Calibri"/>
                <a:cs typeface="Calibri"/>
                <a:sym typeface="Calibri"/>
              </a:rPr>
              <a:t>The Sequencing of the Human Genome and the First Use of Gene Expression Microarrays</a:t>
            </a:r>
            <a:endParaRPr b="1" sz="24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grpSp>
        <p:nvGrpSpPr>
          <p:cNvPr id="731" name="Google Shape;731;p74"/>
          <p:cNvGrpSpPr/>
          <p:nvPr/>
        </p:nvGrpSpPr>
        <p:grpSpPr>
          <a:xfrm>
            <a:off x="4505446" y="1174092"/>
            <a:ext cx="4094914" cy="5394468"/>
            <a:chOff x="6007261" y="1174092"/>
            <a:chExt cx="5459885" cy="5394468"/>
          </a:xfrm>
        </p:grpSpPr>
        <p:pic>
          <p:nvPicPr>
            <p:cNvPr id="732" name="Google Shape;732;p74"/>
            <p:cNvPicPr preferRelativeResize="0"/>
            <p:nvPr/>
          </p:nvPicPr>
          <p:blipFill rotWithShape="1">
            <a:blip r:embed="rId3">
              <a:alphaModFix/>
            </a:blip>
            <a:srcRect b="0" l="0" r="0" t="0"/>
            <a:stretch/>
          </p:blipFill>
          <p:spPr>
            <a:xfrm>
              <a:off x="6284883" y="1174092"/>
              <a:ext cx="5182263" cy="5394468"/>
            </a:xfrm>
            <a:prstGeom prst="rect">
              <a:avLst/>
            </a:prstGeom>
            <a:noFill/>
            <a:ln>
              <a:noFill/>
            </a:ln>
          </p:spPr>
        </p:pic>
        <p:sp>
          <p:nvSpPr>
            <p:cNvPr id="733" name="Google Shape;733;p74"/>
            <p:cNvSpPr/>
            <p:nvPr/>
          </p:nvSpPr>
          <p:spPr>
            <a:xfrm>
              <a:off x="6007261" y="4074289"/>
              <a:ext cx="520800" cy="1700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734" name="Google Shape;734;p74"/>
          <p:cNvPicPr preferRelativeResize="0"/>
          <p:nvPr/>
        </p:nvPicPr>
        <p:blipFill rotWithShape="1">
          <a:blip r:embed="rId4">
            <a:alphaModFix/>
          </a:blip>
          <a:srcRect b="0" l="0" r="0" t="0"/>
          <a:stretch/>
        </p:blipFill>
        <p:spPr>
          <a:xfrm>
            <a:off x="373284" y="289441"/>
            <a:ext cx="4713661" cy="142720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75"/>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Getting most out of GSEA</a:t>
            </a:r>
            <a:endParaRPr/>
          </a:p>
        </p:txBody>
      </p:sp>
      <p:sp>
        <p:nvSpPr>
          <p:cNvPr id="740" name="Google Shape;740;p75"/>
          <p:cNvSpPr txBox="1"/>
          <p:nvPr>
            <p:ph idx="1" type="body"/>
          </p:nvPr>
        </p:nvSpPr>
        <p:spPr>
          <a:xfrm>
            <a:off x="473075" y="2042254"/>
            <a:ext cx="8197800" cy="4162800"/>
          </a:xfrm>
          <a:prstGeom prst="rect">
            <a:avLst/>
          </a:prstGeom>
          <a:noFill/>
          <a:ln>
            <a:noFill/>
          </a:ln>
        </p:spPr>
        <p:txBody>
          <a:bodyPr anchorCtr="0" anchor="t" bIns="45700" lIns="91425" spcFirstLastPara="1" rIns="91425" wrap="square" tIns="45700">
            <a:noAutofit/>
          </a:bodyPr>
          <a:lstStyle/>
          <a:p>
            <a:pPr indent="-514350" lvl="0" marL="514350" rtl="0" algn="l">
              <a:lnSpc>
                <a:spcPct val="80000"/>
              </a:lnSpc>
              <a:spcBef>
                <a:spcPts val="0"/>
              </a:spcBef>
              <a:spcAft>
                <a:spcPts val="0"/>
              </a:spcAft>
              <a:buClr>
                <a:schemeClr val="dk1"/>
              </a:buClr>
              <a:buSzPts val="2800"/>
              <a:buAutoNum type="arabicPeriod"/>
            </a:pPr>
            <a:r>
              <a:rPr lang="en-US"/>
              <a:t>GSEA can be a hypothesis generating tool, or proof-of-concept – either way, always validate.</a:t>
            </a:r>
            <a:endParaRPr/>
          </a:p>
          <a:p>
            <a:pPr indent="-514350" lvl="0" marL="514350" rtl="0" algn="l">
              <a:lnSpc>
                <a:spcPct val="80000"/>
              </a:lnSpc>
              <a:spcBef>
                <a:spcPts val="1000"/>
              </a:spcBef>
              <a:spcAft>
                <a:spcPts val="0"/>
              </a:spcAft>
              <a:buClr>
                <a:schemeClr val="dk1"/>
              </a:buClr>
              <a:buSzPts val="2800"/>
              <a:buAutoNum type="arabicPeriod"/>
            </a:pPr>
            <a:r>
              <a:rPr lang="en-US"/>
              <a:t>Multiple gene sets are always better than one.</a:t>
            </a:r>
            <a:endParaRPr/>
          </a:p>
          <a:p>
            <a:pPr indent="-514350" lvl="0" marL="514350" rtl="0" algn="l">
              <a:lnSpc>
                <a:spcPct val="80000"/>
              </a:lnSpc>
              <a:spcBef>
                <a:spcPts val="1000"/>
              </a:spcBef>
              <a:spcAft>
                <a:spcPts val="0"/>
              </a:spcAft>
              <a:buClr>
                <a:schemeClr val="dk1"/>
              </a:buClr>
              <a:buSzPts val="2800"/>
              <a:buAutoNum type="arabicPeriod"/>
            </a:pPr>
            <a:r>
              <a:rPr lang="en-US"/>
              <a:t>Multiple types of gene sets are even better.</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Not all gene sets are created equal - some are better than others.</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Context matters</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Always go back to the original paper describing the gene set to understand the context and the experiment.</a:t>
            </a:r>
            <a:endParaRPr/>
          </a:p>
          <a:p>
            <a:pPr indent="-514350" lvl="0" marL="514350" rtl="0" algn="l">
              <a:lnSpc>
                <a:spcPct val="80000"/>
              </a:lnSpc>
              <a:spcBef>
                <a:spcPts val="1000"/>
              </a:spcBef>
              <a:spcAft>
                <a:spcPts val="0"/>
              </a:spcAft>
              <a:buClr>
                <a:schemeClr val="lt1"/>
              </a:buClr>
              <a:buSzPts val="2800"/>
              <a:buFont typeface="Arial"/>
              <a:buAutoNum type="arabicPeriod"/>
            </a:pPr>
            <a:r>
              <a:rPr lang="en-US">
                <a:solidFill>
                  <a:schemeClr val="lt1"/>
                </a:solidFill>
              </a:rPr>
              <a:t>Create your own gene sets.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76"/>
          <p:cNvSpPr txBox="1"/>
          <p:nvPr/>
        </p:nvSpPr>
        <p:spPr>
          <a:xfrm>
            <a:off x="2690061" y="5609915"/>
            <a:ext cx="1303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Gene expression</a:t>
            </a:r>
            <a:endParaRPr/>
          </a:p>
        </p:txBody>
      </p:sp>
      <p:pic>
        <p:nvPicPr>
          <p:cNvPr descr="signature-figure.png" id="747" name="Google Shape;747;p76"/>
          <p:cNvPicPr preferRelativeResize="0"/>
          <p:nvPr/>
        </p:nvPicPr>
        <p:blipFill rotWithShape="1">
          <a:blip r:embed="rId3">
            <a:alphaModFix/>
          </a:blip>
          <a:srcRect b="0" l="10001" r="21683" t="7510"/>
          <a:stretch/>
        </p:blipFill>
        <p:spPr>
          <a:xfrm>
            <a:off x="2702723" y="3581400"/>
            <a:ext cx="1312860" cy="2073338"/>
          </a:xfrm>
          <a:prstGeom prst="rect">
            <a:avLst/>
          </a:prstGeom>
          <a:noFill/>
          <a:ln>
            <a:noFill/>
          </a:ln>
        </p:spPr>
      </p:pic>
      <p:cxnSp>
        <p:nvCxnSpPr>
          <p:cNvPr id="748" name="Google Shape;748;p76"/>
          <p:cNvCxnSpPr/>
          <p:nvPr/>
        </p:nvCxnSpPr>
        <p:spPr>
          <a:xfrm>
            <a:off x="2933585" y="2957962"/>
            <a:ext cx="0" cy="459600"/>
          </a:xfrm>
          <a:prstGeom prst="straightConnector1">
            <a:avLst/>
          </a:prstGeom>
          <a:noFill/>
          <a:ln cap="flat" cmpd="sng" w="38100">
            <a:solidFill>
              <a:schemeClr val="dk1"/>
            </a:solidFill>
            <a:prstDash val="solid"/>
            <a:miter lim="800000"/>
            <a:headEnd len="sm" w="sm" type="none"/>
            <a:tailEnd len="lg" w="lg" type="stealth"/>
          </a:ln>
        </p:spPr>
      </p:cxnSp>
      <p:sp>
        <p:nvSpPr>
          <p:cNvPr id="749" name="Google Shape;749;p76"/>
          <p:cNvSpPr/>
          <p:nvPr/>
        </p:nvSpPr>
        <p:spPr>
          <a:xfrm>
            <a:off x="2498069" y="2573006"/>
            <a:ext cx="826200" cy="132600"/>
          </a:xfrm>
          <a:prstGeom prst="ellipse">
            <a:avLst/>
          </a:prstGeom>
          <a:solidFill>
            <a:schemeClr val="lt2"/>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 name="Google Shape;750;p76"/>
          <p:cNvSpPr/>
          <p:nvPr/>
        </p:nvSpPr>
        <p:spPr>
          <a:xfrm>
            <a:off x="2498069" y="2534332"/>
            <a:ext cx="826200" cy="132600"/>
          </a:xfrm>
          <a:prstGeom prst="ellipse">
            <a:avLst/>
          </a:prstGeom>
          <a:solidFill>
            <a:schemeClr val="lt2">
              <a:alpha val="54900"/>
            </a:schemeClr>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51" name="Google Shape;751;p76"/>
          <p:cNvCxnSpPr/>
          <p:nvPr/>
        </p:nvCxnSpPr>
        <p:spPr>
          <a:xfrm>
            <a:off x="3803532" y="2957962"/>
            <a:ext cx="0" cy="459600"/>
          </a:xfrm>
          <a:prstGeom prst="straightConnector1">
            <a:avLst/>
          </a:prstGeom>
          <a:noFill/>
          <a:ln cap="flat" cmpd="sng" w="38100">
            <a:solidFill>
              <a:schemeClr val="dk1"/>
            </a:solidFill>
            <a:prstDash val="solid"/>
            <a:miter lim="800000"/>
            <a:headEnd len="sm" w="sm" type="none"/>
            <a:tailEnd len="lg" w="lg" type="stealth"/>
          </a:ln>
        </p:spPr>
      </p:cxnSp>
      <p:sp>
        <p:nvSpPr>
          <p:cNvPr id="752" name="Google Shape;752;p76"/>
          <p:cNvSpPr/>
          <p:nvPr/>
        </p:nvSpPr>
        <p:spPr>
          <a:xfrm>
            <a:off x="3368016" y="2573006"/>
            <a:ext cx="826200" cy="132600"/>
          </a:xfrm>
          <a:prstGeom prst="ellipse">
            <a:avLst/>
          </a:prstGeom>
          <a:solidFill>
            <a:schemeClr val="lt2"/>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76"/>
          <p:cNvSpPr/>
          <p:nvPr/>
        </p:nvSpPr>
        <p:spPr>
          <a:xfrm>
            <a:off x="3368016" y="2534332"/>
            <a:ext cx="826200" cy="132600"/>
          </a:xfrm>
          <a:prstGeom prst="ellipse">
            <a:avLst/>
          </a:prstGeom>
          <a:solidFill>
            <a:schemeClr val="lt2">
              <a:alpha val="54900"/>
            </a:schemeClr>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 name="Google Shape;754;p76"/>
          <p:cNvSpPr/>
          <p:nvPr/>
        </p:nvSpPr>
        <p:spPr>
          <a:xfrm>
            <a:off x="3582992" y="2064094"/>
            <a:ext cx="388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Ctrl</a:t>
            </a:r>
            <a:endParaRPr/>
          </a:p>
        </p:txBody>
      </p:sp>
      <p:sp>
        <p:nvSpPr>
          <p:cNvPr id="755" name="Google Shape;755;p76"/>
          <p:cNvSpPr/>
          <p:nvPr/>
        </p:nvSpPr>
        <p:spPr>
          <a:xfrm>
            <a:off x="2503032" y="2064094"/>
            <a:ext cx="8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Oncogene</a:t>
            </a:r>
            <a:endParaRPr/>
          </a:p>
        </p:txBody>
      </p:sp>
      <p:sp>
        <p:nvSpPr>
          <p:cNvPr id="756" name="Google Shape;756;p76"/>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59"/>
              <a:buFont typeface="Arial"/>
              <a:buNone/>
            </a:pPr>
            <a:r>
              <a:rPr b="1" lang="en-US" sz="3959">
                <a:latin typeface="Arial"/>
                <a:ea typeface="Arial"/>
                <a:cs typeface="Arial"/>
                <a:sym typeface="Arial"/>
              </a:rPr>
              <a:t>Generating “clean” oncogenic pathway readouts using isogenic systems</a:t>
            </a:r>
            <a:endParaRPr/>
          </a:p>
        </p:txBody>
      </p:sp>
      <p:sp>
        <p:nvSpPr>
          <p:cNvPr id="757" name="Google Shape;757;p76"/>
          <p:cNvSpPr/>
          <p:nvPr/>
        </p:nvSpPr>
        <p:spPr>
          <a:xfrm>
            <a:off x="4407015" y="2000644"/>
            <a:ext cx="302700" cy="11829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76"/>
          <p:cNvSpPr txBox="1"/>
          <p:nvPr/>
        </p:nvSpPr>
        <p:spPr>
          <a:xfrm>
            <a:off x="4709805" y="2018832"/>
            <a:ext cx="35871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Overexpress oncogene</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Knock-down/out tumor suppressors</a:t>
            </a:r>
            <a:endParaRPr/>
          </a:p>
        </p:txBody>
      </p:sp>
      <p:sp>
        <p:nvSpPr>
          <p:cNvPr id="759" name="Google Shape;759;p76"/>
          <p:cNvSpPr/>
          <p:nvPr/>
        </p:nvSpPr>
        <p:spPr>
          <a:xfrm flipH="1" rot="10800000">
            <a:off x="2226100" y="3671483"/>
            <a:ext cx="313500" cy="8952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76"/>
          <p:cNvSpPr txBox="1"/>
          <p:nvPr/>
        </p:nvSpPr>
        <p:spPr>
          <a:xfrm>
            <a:off x="534597" y="3892369"/>
            <a:ext cx="2160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Up-regulated</a:t>
            </a:r>
            <a:endParaRPr/>
          </a:p>
        </p:txBody>
      </p:sp>
      <p:sp>
        <p:nvSpPr>
          <p:cNvPr id="761" name="Google Shape;761;p76"/>
          <p:cNvSpPr/>
          <p:nvPr/>
        </p:nvSpPr>
        <p:spPr>
          <a:xfrm flipH="1" rot="10800000">
            <a:off x="2235419" y="4698099"/>
            <a:ext cx="313500" cy="8952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76"/>
          <p:cNvSpPr txBox="1"/>
          <p:nvPr/>
        </p:nvSpPr>
        <p:spPr>
          <a:xfrm>
            <a:off x="378733" y="4914910"/>
            <a:ext cx="2160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Down-regulated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77"/>
          <p:cNvSpPr txBox="1"/>
          <p:nvPr/>
        </p:nvSpPr>
        <p:spPr>
          <a:xfrm>
            <a:off x="4226253" y="5914715"/>
            <a:ext cx="1303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Gene expression</a:t>
            </a:r>
            <a:endParaRPr/>
          </a:p>
        </p:txBody>
      </p:sp>
      <p:pic>
        <p:nvPicPr>
          <p:cNvPr descr="signature-figure.png" id="769" name="Google Shape;769;p77"/>
          <p:cNvPicPr preferRelativeResize="0"/>
          <p:nvPr/>
        </p:nvPicPr>
        <p:blipFill rotWithShape="1">
          <a:blip r:embed="rId3">
            <a:alphaModFix/>
          </a:blip>
          <a:srcRect b="0" l="10001" r="21683" t="7510"/>
          <a:stretch/>
        </p:blipFill>
        <p:spPr>
          <a:xfrm>
            <a:off x="4238915" y="3886200"/>
            <a:ext cx="1312860" cy="2073338"/>
          </a:xfrm>
          <a:prstGeom prst="rect">
            <a:avLst/>
          </a:prstGeom>
          <a:noFill/>
          <a:ln>
            <a:noFill/>
          </a:ln>
        </p:spPr>
      </p:pic>
      <p:cxnSp>
        <p:nvCxnSpPr>
          <p:cNvPr id="770" name="Google Shape;770;p77"/>
          <p:cNvCxnSpPr/>
          <p:nvPr/>
        </p:nvCxnSpPr>
        <p:spPr>
          <a:xfrm>
            <a:off x="4469777" y="3262762"/>
            <a:ext cx="0" cy="459600"/>
          </a:xfrm>
          <a:prstGeom prst="straightConnector1">
            <a:avLst/>
          </a:prstGeom>
          <a:noFill/>
          <a:ln cap="flat" cmpd="sng" w="38100">
            <a:solidFill>
              <a:schemeClr val="dk1"/>
            </a:solidFill>
            <a:prstDash val="solid"/>
            <a:miter lim="800000"/>
            <a:headEnd len="sm" w="sm" type="none"/>
            <a:tailEnd len="lg" w="lg" type="stealth"/>
          </a:ln>
        </p:spPr>
      </p:cxnSp>
      <p:sp>
        <p:nvSpPr>
          <p:cNvPr id="771" name="Google Shape;771;p77"/>
          <p:cNvSpPr/>
          <p:nvPr/>
        </p:nvSpPr>
        <p:spPr>
          <a:xfrm>
            <a:off x="4034261" y="2877806"/>
            <a:ext cx="826200" cy="132600"/>
          </a:xfrm>
          <a:prstGeom prst="ellipse">
            <a:avLst/>
          </a:prstGeom>
          <a:solidFill>
            <a:schemeClr val="lt2"/>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2" name="Google Shape;772;p77"/>
          <p:cNvSpPr/>
          <p:nvPr/>
        </p:nvSpPr>
        <p:spPr>
          <a:xfrm>
            <a:off x="4034261" y="2839132"/>
            <a:ext cx="826200" cy="132600"/>
          </a:xfrm>
          <a:prstGeom prst="ellipse">
            <a:avLst/>
          </a:prstGeom>
          <a:solidFill>
            <a:schemeClr val="lt2">
              <a:alpha val="54900"/>
            </a:schemeClr>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3" name="Google Shape;773;p77"/>
          <p:cNvCxnSpPr/>
          <p:nvPr/>
        </p:nvCxnSpPr>
        <p:spPr>
          <a:xfrm>
            <a:off x="5339724" y="3262762"/>
            <a:ext cx="0" cy="459600"/>
          </a:xfrm>
          <a:prstGeom prst="straightConnector1">
            <a:avLst/>
          </a:prstGeom>
          <a:noFill/>
          <a:ln cap="flat" cmpd="sng" w="38100">
            <a:solidFill>
              <a:schemeClr val="dk1"/>
            </a:solidFill>
            <a:prstDash val="solid"/>
            <a:miter lim="800000"/>
            <a:headEnd len="sm" w="sm" type="none"/>
            <a:tailEnd len="lg" w="lg" type="stealth"/>
          </a:ln>
        </p:spPr>
      </p:cxnSp>
      <p:sp>
        <p:nvSpPr>
          <p:cNvPr id="774" name="Google Shape;774;p77"/>
          <p:cNvSpPr/>
          <p:nvPr/>
        </p:nvSpPr>
        <p:spPr>
          <a:xfrm>
            <a:off x="4904208" y="2877806"/>
            <a:ext cx="826200" cy="132600"/>
          </a:xfrm>
          <a:prstGeom prst="ellipse">
            <a:avLst/>
          </a:prstGeom>
          <a:solidFill>
            <a:schemeClr val="lt2"/>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 name="Google Shape;775;p77"/>
          <p:cNvSpPr/>
          <p:nvPr/>
        </p:nvSpPr>
        <p:spPr>
          <a:xfrm>
            <a:off x="4904208" y="2839132"/>
            <a:ext cx="826200" cy="132600"/>
          </a:xfrm>
          <a:prstGeom prst="ellipse">
            <a:avLst/>
          </a:prstGeom>
          <a:solidFill>
            <a:schemeClr val="lt2">
              <a:alpha val="54900"/>
            </a:schemeClr>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 name="Google Shape;776;p77"/>
          <p:cNvSpPr/>
          <p:nvPr/>
        </p:nvSpPr>
        <p:spPr>
          <a:xfrm>
            <a:off x="5128328" y="2368894"/>
            <a:ext cx="388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Ctrl</a:t>
            </a:r>
            <a:endParaRPr/>
          </a:p>
        </p:txBody>
      </p:sp>
      <p:sp>
        <p:nvSpPr>
          <p:cNvPr id="777" name="Google Shape;777;p77"/>
          <p:cNvSpPr/>
          <p:nvPr/>
        </p:nvSpPr>
        <p:spPr>
          <a:xfrm>
            <a:off x="4233758" y="2368894"/>
            <a:ext cx="457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MYC</a:t>
            </a:r>
            <a:endParaRPr/>
          </a:p>
        </p:txBody>
      </p:sp>
      <p:sp>
        <p:nvSpPr>
          <p:cNvPr id="778" name="Google Shape;778;p77"/>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Arial"/>
              <a:buNone/>
            </a:pPr>
            <a:r>
              <a:rPr b="1" lang="en-US">
                <a:latin typeface="Arial"/>
                <a:ea typeface="Arial"/>
                <a:cs typeface="Arial"/>
                <a:sym typeface="Arial"/>
              </a:rPr>
              <a:t>Generating “clean” readouts of </a:t>
            </a:r>
            <a:br>
              <a:rPr b="1" lang="en-US">
                <a:latin typeface="Arial"/>
                <a:ea typeface="Arial"/>
                <a:cs typeface="Arial"/>
                <a:sym typeface="Arial"/>
              </a:rPr>
            </a:br>
            <a:r>
              <a:rPr b="1" lang="en-US">
                <a:latin typeface="Arial"/>
                <a:ea typeface="Arial"/>
                <a:cs typeface="Arial"/>
                <a:sym typeface="Arial"/>
              </a:rPr>
              <a:t>MYC pathway</a:t>
            </a:r>
            <a:endParaRPr/>
          </a:p>
        </p:txBody>
      </p:sp>
      <p:sp>
        <p:nvSpPr>
          <p:cNvPr id="779" name="Google Shape;779;p77"/>
          <p:cNvSpPr txBox="1"/>
          <p:nvPr/>
        </p:nvSpPr>
        <p:spPr>
          <a:xfrm>
            <a:off x="5875516" y="4640650"/>
            <a:ext cx="11472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No change</a:t>
            </a:r>
            <a:endParaRPr/>
          </a:p>
        </p:txBody>
      </p:sp>
      <p:sp>
        <p:nvSpPr>
          <p:cNvPr id="780" name="Google Shape;780;p77"/>
          <p:cNvSpPr/>
          <p:nvPr/>
        </p:nvSpPr>
        <p:spPr>
          <a:xfrm flipH="1" rot="10800000">
            <a:off x="3762292" y="3976283"/>
            <a:ext cx="313500" cy="8952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77"/>
          <p:cNvSpPr txBox="1"/>
          <p:nvPr/>
        </p:nvSpPr>
        <p:spPr>
          <a:xfrm>
            <a:off x="2070789" y="4197169"/>
            <a:ext cx="2160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Up-regulated</a:t>
            </a:r>
            <a:endParaRPr/>
          </a:p>
        </p:txBody>
      </p:sp>
      <p:sp>
        <p:nvSpPr>
          <p:cNvPr id="782" name="Google Shape;782;p77"/>
          <p:cNvSpPr/>
          <p:nvPr/>
        </p:nvSpPr>
        <p:spPr>
          <a:xfrm flipH="1" rot="10800000">
            <a:off x="3771611" y="5002899"/>
            <a:ext cx="313500" cy="8952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77"/>
          <p:cNvSpPr txBox="1"/>
          <p:nvPr/>
        </p:nvSpPr>
        <p:spPr>
          <a:xfrm>
            <a:off x="1914925" y="5219710"/>
            <a:ext cx="2160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0000"/>
                </a:solidFill>
                <a:latin typeface="Calibri"/>
                <a:ea typeface="Calibri"/>
                <a:cs typeface="Calibri"/>
                <a:sym typeface="Calibri"/>
              </a:rPr>
              <a:t>Down-regulated</a:t>
            </a:r>
            <a:endParaRPr/>
          </a:p>
        </p:txBody>
      </p:sp>
      <p:sp>
        <p:nvSpPr>
          <p:cNvPr id="784" name="Google Shape;784;p77"/>
          <p:cNvSpPr/>
          <p:nvPr/>
        </p:nvSpPr>
        <p:spPr>
          <a:xfrm>
            <a:off x="4754880" y="3886200"/>
            <a:ext cx="1012500" cy="2073300"/>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85" name="Google Shape;785;p77"/>
          <p:cNvGrpSpPr/>
          <p:nvPr/>
        </p:nvGrpSpPr>
        <p:grpSpPr>
          <a:xfrm>
            <a:off x="182820" y="2053009"/>
            <a:ext cx="3464209" cy="1883737"/>
            <a:chOff x="243760" y="2032905"/>
            <a:chExt cx="4618945" cy="1883737"/>
          </a:xfrm>
        </p:grpSpPr>
        <p:pic>
          <p:nvPicPr>
            <p:cNvPr descr="A picture containing screenshot&#10;&#10;Description automatically generated" id="786" name="Google Shape;786;p77"/>
            <p:cNvPicPr preferRelativeResize="0"/>
            <p:nvPr/>
          </p:nvPicPr>
          <p:blipFill rotWithShape="1">
            <a:blip r:embed="rId4">
              <a:alphaModFix/>
            </a:blip>
            <a:srcRect b="67559" l="6383" r="62820" t="17328"/>
            <a:stretch/>
          </p:blipFill>
          <p:spPr>
            <a:xfrm>
              <a:off x="243760" y="2032905"/>
              <a:ext cx="4618945" cy="1511077"/>
            </a:xfrm>
            <a:prstGeom prst="rect">
              <a:avLst/>
            </a:prstGeom>
            <a:noFill/>
            <a:ln>
              <a:noFill/>
            </a:ln>
          </p:spPr>
        </p:pic>
        <p:sp>
          <p:nvSpPr>
            <p:cNvPr id="787" name="Google Shape;787;p77"/>
            <p:cNvSpPr/>
            <p:nvPr/>
          </p:nvSpPr>
          <p:spPr>
            <a:xfrm>
              <a:off x="553745" y="3484342"/>
              <a:ext cx="3999000" cy="4323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8" name="Google Shape;788;p77"/>
            <p:cNvSpPr/>
            <p:nvPr/>
          </p:nvSpPr>
          <p:spPr>
            <a:xfrm>
              <a:off x="3908922" y="3262678"/>
              <a:ext cx="742800" cy="4323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789" name="Google Shape;789;p77"/>
          <p:cNvCxnSpPr/>
          <p:nvPr/>
        </p:nvCxnSpPr>
        <p:spPr>
          <a:xfrm>
            <a:off x="3615344" y="2921165"/>
            <a:ext cx="293700" cy="0"/>
          </a:xfrm>
          <a:prstGeom prst="straightConnector1">
            <a:avLst/>
          </a:prstGeom>
          <a:noFill/>
          <a:ln cap="flat" cmpd="sng" w="38100">
            <a:solidFill>
              <a:schemeClr val="dk1"/>
            </a:solidFill>
            <a:prstDash val="solid"/>
            <a:miter lim="800000"/>
            <a:headEnd len="sm" w="sm" type="none"/>
            <a:tailEnd len="lg" w="lg" type="stealth"/>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78"/>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Arial"/>
              <a:buNone/>
            </a:pPr>
            <a:r>
              <a:rPr b="1" lang="en-US">
                <a:latin typeface="Arial"/>
                <a:ea typeface="Arial"/>
                <a:cs typeface="Arial"/>
                <a:sym typeface="Arial"/>
              </a:rPr>
              <a:t>GSEA of MYC isogenic profiles finds many MYC gene sets</a:t>
            </a:r>
            <a:endParaRPr/>
          </a:p>
        </p:txBody>
      </p:sp>
      <p:pic>
        <p:nvPicPr>
          <p:cNvPr id="796" name="Google Shape;796;p78"/>
          <p:cNvPicPr preferRelativeResize="0"/>
          <p:nvPr/>
        </p:nvPicPr>
        <p:blipFill rotWithShape="1">
          <a:blip r:embed="rId3">
            <a:alphaModFix/>
          </a:blip>
          <a:srcRect b="0" l="0" r="0" t="0"/>
          <a:stretch/>
        </p:blipFill>
        <p:spPr>
          <a:xfrm>
            <a:off x="1225953" y="2563496"/>
            <a:ext cx="3985469" cy="2627918"/>
          </a:xfrm>
          <a:prstGeom prst="rect">
            <a:avLst/>
          </a:prstGeom>
          <a:noFill/>
          <a:ln>
            <a:noFill/>
          </a:ln>
        </p:spPr>
      </p:pic>
      <p:sp>
        <p:nvSpPr>
          <p:cNvPr id="797" name="Google Shape;797;p78"/>
          <p:cNvSpPr/>
          <p:nvPr/>
        </p:nvSpPr>
        <p:spPr>
          <a:xfrm>
            <a:off x="3215155" y="2929213"/>
            <a:ext cx="1905600" cy="14790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79"/>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Arial"/>
              <a:buNone/>
            </a:pPr>
            <a:r>
              <a:rPr b="1" lang="en-US">
                <a:latin typeface="Arial"/>
                <a:ea typeface="Arial"/>
                <a:cs typeface="Arial"/>
                <a:sym typeface="Arial"/>
              </a:rPr>
              <a:t>Gene sets from different sources give more confidence to the results </a:t>
            </a:r>
            <a:endParaRPr/>
          </a:p>
        </p:txBody>
      </p:sp>
      <p:pic>
        <p:nvPicPr>
          <p:cNvPr id="804" name="Google Shape;804;p79"/>
          <p:cNvPicPr preferRelativeResize="0"/>
          <p:nvPr/>
        </p:nvPicPr>
        <p:blipFill rotWithShape="1">
          <a:blip r:embed="rId3">
            <a:alphaModFix/>
          </a:blip>
          <a:srcRect b="0" l="0" r="0" t="0"/>
          <a:stretch/>
        </p:blipFill>
        <p:spPr>
          <a:xfrm>
            <a:off x="1225953" y="2563496"/>
            <a:ext cx="3985469" cy="2627918"/>
          </a:xfrm>
          <a:prstGeom prst="rect">
            <a:avLst/>
          </a:prstGeom>
          <a:noFill/>
          <a:ln>
            <a:noFill/>
          </a:ln>
        </p:spPr>
      </p:pic>
      <p:sp>
        <p:nvSpPr>
          <p:cNvPr id="805" name="Google Shape;805;p79"/>
          <p:cNvSpPr/>
          <p:nvPr/>
        </p:nvSpPr>
        <p:spPr>
          <a:xfrm>
            <a:off x="3215155" y="2929213"/>
            <a:ext cx="1905600" cy="14790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06" name="Google Shape;806;p79"/>
          <p:cNvPicPr preferRelativeResize="0"/>
          <p:nvPr/>
        </p:nvPicPr>
        <p:blipFill rotWithShape="1">
          <a:blip r:embed="rId4">
            <a:alphaModFix/>
          </a:blip>
          <a:srcRect b="0" l="0" r="0" t="0"/>
          <a:stretch/>
        </p:blipFill>
        <p:spPr>
          <a:xfrm>
            <a:off x="5930293" y="2212870"/>
            <a:ext cx="1987754" cy="3111267"/>
          </a:xfrm>
          <a:prstGeom prst="rect">
            <a:avLst/>
          </a:prstGeom>
          <a:noFill/>
          <a:ln>
            <a:noFill/>
          </a:ln>
        </p:spPr>
      </p:pic>
      <p:sp>
        <p:nvSpPr>
          <p:cNvPr id="807" name="Google Shape;807;p79"/>
          <p:cNvSpPr/>
          <p:nvPr/>
        </p:nvSpPr>
        <p:spPr>
          <a:xfrm>
            <a:off x="5748576" y="3823556"/>
            <a:ext cx="2334300" cy="6207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80"/>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Arial"/>
              <a:buNone/>
            </a:pPr>
            <a:r>
              <a:rPr b="1" lang="en-US">
                <a:latin typeface="Arial"/>
                <a:ea typeface="Arial"/>
                <a:cs typeface="Arial"/>
                <a:sym typeface="Arial"/>
              </a:rPr>
              <a:t>Global patterns can emerge with clean experimental results </a:t>
            </a:r>
            <a:endParaRPr/>
          </a:p>
        </p:txBody>
      </p:sp>
      <p:pic>
        <p:nvPicPr>
          <p:cNvPr id="814" name="Google Shape;814;p80"/>
          <p:cNvPicPr preferRelativeResize="0"/>
          <p:nvPr/>
        </p:nvPicPr>
        <p:blipFill rotWithShape="1">
          <a:blip r:embed="rId3">
            <a:alphaModFix/>
          </a:blip>
          <a:srcRect b="0" l="0" r="0" t="0"/>
          <a:stretch/>
        </p:blipFill>
        <p:spPr>
          <a:xfrm>
            <a:off x="1225953" y="2563496"/>
            <a:ext cx="3985469" cy="2627918"/>
          </a:xfrm>
          <a:prstGeom prst="rect">
            <a:avLst/>
          </a:prstGeom>
          <a:noFill/>
          <a:ln>
            <a:noFill/>
          </a:ln>
        </p:spPr>
      </p:pic>
      <p:pic>
        <p:nvPicPr>
          <p:cNvPr id="815" name="Google Shape;815;p80"/>
          <p:cNvPicPr preferRelativeResize="0"/>
          <p:nvPr/>
        </p:nvPicPr>
        <p:blipFill rotWithShape="1">
          <a:blip r:embed="rId4">
            <a:alphaModFix/>
          </a:blip>
          <a:srcRect b="0" l="0" r="0" t="0"/>
          <a:stretch/>
        </p:blipFill>
        <p:spPr>
          <a:xfrm>
            <a:off x="5930293" y="2212870"/>
            <a:ext cx="1987754" cy="3111267"/>
          </a:xfrm>
          <a:prstGeom prst="rect">
            <a:avLst/>
          </a:prstGeom>
          <a:noFill/>
          <a:ln>
            <a:noFill/>
          </a:ln>
        </p:spPr>
      </p:pic>
      <p:sp>
        <p:nvSpPr>
          <p:cNvPr id="816" name="Google Shape;816;p80"/>
          <p:cNvSpPr/>
          <p:nvPr/>
        </p:nvSpPr>
        <p:spPr>
          <a:xfrm>
            <a:off x="5748576" y="3823556"/>
            <a:ext cx="2334300" cy="6207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81"/>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Arial"/>
              <a:buNone/>
            </a:pPr>
            <a:r>
              <a:rPr b="1" lang="en-US">
                <a:latin typeface="Arial"/>
                <a:ea typeface="Arial"/>
                <a:cs typeface="Arial"/>
                <a:sym typeface="Arial"/>
              </a:rPr>
              <a:t>Validation of the findings</a:t>
            </a:r>
            <a:endParaRPr/>
          </a:p>
        </p:txBody>
      </p:sp>
      <p:grpSp>
        <p:nvGrpSpPr>
          <p:cNvPr id="822" name="Google Shape;822;p81"/>
          <p:cNvGrpSpPr/>
          <p:nvPr/>
        </p:nvGrpSpPr>
        <p:grpSpPr>
          <a:xfrm>
            <a:off x="2136564" y="1863524"/>
            <a:ext cx="4964525" cy="4372051"/>
            <a:chOff x="2848752" y="1863524"/>
            <a:chExt cx="6619366" cy="4372051"/>
          </a:xfrm>
        </p:grpSpPr>
        <p:pic>
          <p:nvPicPr>
            <p:cNvPr id="823" name="Google Shape;823;p81"/>
            <p:cNvPicPr preferRelativeResize="0"/>
            <p:nvPr/>
          </p:nvPicPr>
          <p:blipFill rotWithShape="1">
            <a:blip r:embed="rId3">
              <a:alphaModFix/>
            </a:blip>
            <a:srcRect b="0" l="0" r="0" t="0"/>
            <a:stretch/>
          </p:blipFill>
          <p:spPr>
            <a:xfrm>
              <a:off x="2848752" y="1992356"/>
              <a:ext cx="6494498" cy="4243219"/>
            </a:xfrm>
            <a:prstGeom prst="rect">
              <a:avLst/>
            </a:prstGeom>
            <a:noFill/>
            <a:ln>
              <a:noFill/>
            </a:ln>
          </p:spPr>
        </p:pic>
        <p:sp>
          <p:nvSpPr>
            <p:cNvPr id="824" name="Google Shape;824;p81"/>
            <p:cNvSpPr/>
            <p:nvPr/>
          </p:nvSpPr>
          <p:spPr>
            <a:xfrm>
              <a:off x="8495818" y="1863524"/>
              <a:ext cx="972300" cy="4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pic>
        <p:nvPicPr>
          <p:cNvPr id="829" name="Google Shape;829;p82"/>
          <p:cNvPicPr preferRelativeResize="0"/>
          <p:nvPr/>
        </p:nvPicPr>
        <p:blipFill rotWithShape="1">
          <a:blip r:embed="rId3">
            <a:alphaModFix/>
          </a:blip>
          <a:srcRect b="0" l="0" r="0" t="0"/>
          <a:stretch/>
        </p:blipFill>
        <p:spPr>
          <a:xfrm>
            <a:off x="95864" y="797802"/>
            <a:ext cx="4457699" cy="1393031"/>
          </a:xfrm>
          <a:prstGeom prst="rect">
            <a:avLst/>
          </a:prstGeom>
          <a:noFill/>
          <a:ln>
            <a:noFill/>
          </a:ln>
        </p:spPr>
      </p:pic>
      <p:pic>
        <p:nvPicPr>
          <p:cNvPr id="830" name="Google Shape;830;p82"/>
          <p:cNvPicPr preferRelativeResize="0"/>
          <p:nvPr/>
        </p:nvPicPr>
        <p:blipFill rotWithShape="1">
          <a:blip r:embed="rId4">
            <a:alphaModFix/>
          </a:blip>
          <a:srcRect b="0" l="0" r="0" t="0"/>
          <a:stretch/>
        </p:blipFill>
        <p:spPr>
          <a:xfrm>
            <a:off x="4553564" y="0"/>
            <a:ext cx="4590435" cy="5143500"/>
          </a:xfrm>
          <a:prstGeom prst="rect">
            <a:avLst/>
          </a:prstGeom>
          <a:noFill/>
          <a:ln>
            <a:noFill/>
          </a:ln>
        </p:spPr>
      </p:pic>
      <p:pic>
        <p:nvPicPr>
          <p:cNvPr id="831" name="Google Shape;831;p82"/>
          <p:cNvPicPr preferRelativeResize="0"/>
          <p:nvPr/>
        </p:nvPicPr>
        <p:blipFill rotWithShape="1">
          <a:blip r:embed="rId5">
            <a:alphaModFix/>
          </a:blip>
          <a:srcRect b="0" l="0" r="0" t="0"/>
          <a:stretch/>
        </p:blipFill>
        <p:spPr>
          <a:xfrm>
            <a:off x="175156" y="3093653"/>
            <a:ext cx="4396844" cy="222490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83"/>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Getting most out of GSEA</a:t>
            </a:r>
            <a:endParaRPr/>
          </a:p>
        </p:txBody>
      </p:sp>
      <p:sp>
        <p:nvSpPr>
          <p:cNvPr id="837" name="Google Shape;837;p83"/>
          <p:cNvSpPr txBox="1"/>
          <p:nvPr>
            <p:ph idx="1" type="body"/>
          </p:nvPr>
        </p:nvSpPr>
        <p:spPr>
          <a:xfrm>
            <a:off x="473075" y="2042254"/>
            <a:ext cx="8197800" cy="4162800"/>
          </a:xfrm>
          <a:prstGeom prst="rect">
            <a:avLst/>
          </a:prstGeom>
          <a:noFill/>
          <a:ln>
            <a:noFill/>
          </a:ln>
        </p:spPr>
        <p:txBody>
          <a:bodyPr anchorCtr="0" anchor="t" bIns="45700" lIns="91425" spcFirstLastPara="1" rIns="91425" wrap="square" tIns="45700">
            <a:noAutofit/>
          </a:bodyPr>
          <a:lstStyle/>
          <a:p>
            <a:pPr indent="-514350" lvl="0" marL="514350" rtl="0" algn="l">
              <a:lnSpc>
                <a:spcPct val="80000"/>
              </a:lnSpc>
              <a:spcBef>
                <a:spcPts val="0"/>
              </a:spcBef>
              <a:spcAft>
                <a:spcPts val="0"/>
              </a:spcAft>
              <a:buClr>
                <a:schemeClr val="dk1"/>
              </a:buClr>
              <a:buSzPts val="2800"/>
              <a:buAutoNum type="arabicPeriod"/>
            </a:pPr>
            <a:r>
              <a:rPr lang="en-US"/>
              <a:t>GSEA can be a hypothesis generating tool, or proof-of-concept – either way, always validate.</a:t>
            </a:r>
            <a:endParaRPr/>
          </a:p>
          <a:p>
            <a:pPr indent="-514350" lvl="0" marL="514350" rtl="0" algn="l">
              <a:lnSpc>
                <a:spcPct val="80000"/>
              </a:lnSpc>
              <a:spcBef>
                <a:spcPts val="1000"/>
              </a:spcBef>
              <a:spcAft>
                <a:spcPts val="0"/>
              </a:spcAft>
              <a:buClr>
                <a:schemeClr val="dk1"/>
              </a:buClr>
              <a:buSzPts val="2800"/>
              <a:buAutoNum type="arabicPeriod"/>
            </a:pPr>
            <a:r>
              <a:rPr lang="en-US"/>
              <a:t>Multiple gene sets are always better than one.</a:t>
            </a:r>
            <a:endParaRPr/>
          </a:p>
          <a:p>
            <a:pPr indent="-514350" lvl="0" marL="514350" rtl="0" algn="l">
              <a:lnSpc>
                <a:spcPct val="80000"/>
              </a:lnSpc>
              <a:spcBef>
                <a:spcPts val="1000"/>
              </a:spcBef>
              <a:spcAft>
                <a:spcPts val="0"/>
              </a:spcAft>
              <a:buClr>
                <a:schemeClr val="dk1"/>
              </a:buClr>
              <a:buSzPts val="2800"/>
              <a:buAutoNum type="arabicPeriod"/>
            </a:pPr>
            <a:r>
              <a:rPr lang="en-US"/>
              <a:t>Multiple types of gene sets are even better.</a:t>
            </a:r>
            <a:endParaRPr/>
          </a:p>
          <a:p>
            <a:pPr indent="-514350" lvl="0" marL="514350" rtl="0" algn="l">
              <a:lnSpc>
                <a:spcPct val="80000"/>
              </a:lnSpc>
              <a:spcBef>
                <a:spcPts val="1000"/>
              </a:spcBef>
              <a:spcAft>
                <a:spcPts val="0"/>
              </a:spcAft>
              <a:buClr>
                <a:schemeClr val="dk1"/>
              </a:buClr>
              <a:buSzPts val="2800"/>
              <a:buAutoNum type="arabicPeriod"/>
            </a:pPr>
            <a:r>
              <a:rPr lang="en-US"/>
              <a:t>Not all gene sets are created equal - some are better than others.</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Context matters</a:t>
            </a:r>
            <a:endParaRPr/>
          </a:p>
          <a:p>
            <a:pPr indent="-514350" lvl="0" marL="514350" rtl="0" algn="l">
              <a:lnSpc>
                <a:spcPct val="80000"/>
              </a:lnSpc>
              <a:spcBef>
                <a:spcPts val="1000"/>
              </a:spcBef>
              <a:spcAft>
                <a:spcPts val="0"/>
              </a:spcAft>
              <a:buClr>
                <a:schemeClr val="lt1"/>
              </a:buClr>
              <a:buSzPts val="2800"/>
              <a:buAutoNum type="arabicPeriod"/>
            </a:pPr>
            <a:r>
              <a:rPr lang="en-US">
                <a:solidFill>
                  <a:schemeClr val="lt1"/>
                </a:solidFill>
              </a:rPr>
              <a:t>Always go back to the original paper describing the gene set to understand the context and the experiment.</a:t>
            </a:r>
            <a:endParaRPr/>
          </a:p>
          <a:p>
            <a:pPr indent="-514350" lvl="0" marL="514350" rtl="0" algn="l">
              <a:lnSpc>
                <a:spcPct val="80000"/>
              </a:lnSpc>
              <a:spcBef>
                <a:spcPts val="1000"/>
              </a:spcBef>
              <a:spcAft>
                <a:spcPts val="0"/>
              </a:spcAft>
              <a:buClr>
                <a:schemeClr val="lt1"/>
              </a:buClr>
              <a:buSzPts val="2800"/>
              <a:buFont typeface="Arial"/>
              <a:buAutoNum type="arabicPeriod"/>
            </a:pPr>
            <a:r>
              <a:rPr lang="en-US">
                <a:solidFill>
                  <a:schemeClr val="lt1"/>
                </a:solidFill>
              </a:rPr>
              <a:t>Create your own gene sets.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30"/>
          <p:cNvPicPr preferRelativeResize="0"/>
          <p:nvPr/>
        </p:nvPicPr>
        <p:blipFill>
          <a:blip r:embed="rId3">
            <a:alphaModFix/>
          </a:blip>
          <a:stretch>
            <a:fillRect/>
          </a:stretch>
        </p:blipFill>
        <p:spPr>
          <a:xfrm>
            <a:off x="958225" y="687700"/>
            <a:ext cx="4461300" cy="5044425"/>
          </a:xfrm>
          <a:prstGeom prst="rect">
            <a:avLst/>
          </a:prstGeom>
          <a:noFill/>
          <a:ln>
            <a:noFill/>
          </a:ln>
        </p:spPr>
      </p:pic>
      <p:sp>
        <p:nvSpPr>
          <p:cNvPr id="224" name="Google Shape;224;p30"/>
          <p:cNvSpPr txBox="1"/>
          <p:nvPr/>
        </p:nvSpPr>
        <p:spPr>
          <a:xfrm>
            <a:off x="958225" y="34300"/>
            <a:ext cx="7120800" cy="73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Differential Gene Expression Analysis (circa 1999)</a:t>
            </a:r>
            <a:endParaRPr b="1" sz="1800">
              <a:latin typeface="Calibri"/>
              <a:ea typeface="Calibri"/>
              <a:cs typeface="Calibri"/>
              <a:sym typeface="Calibri"/>
            </a:endParaRPr>
          </a:p>
        </p:txBody>
      </p:sp>
      <p:pic>
        <p:nvPicPr>
          <p:cNvPr id="225" name="Google Shape;225;p30"/>
          <p:cNvPicPr preferRelativeResize="0"/>
          <p:nvPr/>
        </p:nvPicPr>
        <p:blipFill rotWithShape="1">
          <a:blip r:embed="rId4">
            <a:alphaModFix/>
          </a:blip>
          <a:srcRect b="7817" l="0" r="7604" t="0"/>
          <a:stretch/>
        </p:blipFill>
        <p:spPr>
          <a:xfrm>
            <a:off x="5684500" y="979050"/>
            <a:ext cx="1577325" cy="1573650"/>
          </a:xfrm>
          <a:prstGeom prst="rect">
            <a:avLst/>
          </a:prstGeom>
          <a:noFill/>
          <a:ln>
            <a:noFill/>
          </a:ln>
        </p:spPr>
      </p:pic>
      <p:pic>
        <p:nvPicPr>
          <p:cNvPr id="226" name="Google Shape;226;p30"/>
          <p:cNvPicPr preferRelativeResize="0"/>
          <p:nvPr/>
        </p:nvPicPr>
        <p:blipFill>
          <a:blip r:embed="rId5">
            <a:alphaModFix/>
          </a:blip>
          <a:stretch>
            <a:fillRect/>
          </a:stretch>
        </p:blipFill>
        <p:spPr>
          <a:xfrm>
            <a:off x="7261823" y="979050"/>
            <a:ext cx="1450081" cy="1573649"/>
          </a:xfrm>
          <a:prstGeom prst="rect">
            <a:avLst/>
          </a:prstGeom>
          <a:noFill/>
          <a:ln>
            <a:noFill/>
          </a:ln>
        </p:spPr>
      </p:pic>
      <p:pic>
        <p:nvPicPr>
          <p:cNvPr id="227" name="Google Shape;227;p30"/>
          <p:cNvPicPr preferRelativeResize="0"/>
          <p:nvPr/>
        </p:nvPicPr>
        <p:blipFill>
          <a:blip r:embed="rId6">
            <a:alphaModFix/>
          </a:blip>
          <a:stretch>
            <a:fillRect/>
          </a:stretch>
        </p:blipFill>
        <p:spPr>
          <a:xfrm>
            <a:off x="6074725" y="3091825"/>
            <a:ext cx="1920550" cy="2586350"/>
          </a:xfrm>
          <a:prstGeom prst="rect">
            <a:avLst/>
          </a:prstGeom>
          <a:noFill/>
          <a:ln>
            <a:noFill/>
          </a:ln>
        </p:spPr>
      </p:pic>
      <p:pic>
        <p:nvPicPr>
          <p:cNvPr id="228" name="Google Shape;228;p30"/>
          <p:cNvPicPr preferRelativeResize="0"/>
          <p:nvPr/>
        </p:nvPicPr>
        <p:blipFill>
          <a:blip r:embed="rId7">
            <a:alphaModFix/>
          </a:blip>
          <a:stretch>
            <a:fillRect/>
          </a:stretch>
        </p:blipFill>
        <p:spPr>
          <a:xfrm>
            <a:off x="2520295" y="5962050"/>
            <a:ext cx="5357826" cy="8959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84"/>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latin typeface="Arial"/>
                <a:ea typeface="Arial"/>
                <a:cs typeface="Arial"/>
                <a:sym typeface="Arial"/>
              </a:rPr>
              <a:t>Not all gene sets are created equal - some are better than others.</a:t>
            </a:r>
            <a:endParaRPr/>
          </a:p>
        </p:txBody>
      </p:sp>
      <p:sp>
        <p:nvSpPr>
          <p:cNvPr id="843" name="Google Shape;843;p84"/>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If expected gene sets do not match with your phenotype, don’t panic – although, being constantly curated, quality of some gene sets are simply not very good.</a:t>
            </a:r>
            <a:endParaRPr/>
          </a:p>
          <a:p>
            <a:pPr indent="-228600" lvl="0" marL="228600" rtl="0" algn="l">
              <a:lnSpc>
                <a:spcPct val="90000"/>
              </a:lnSpc>
              <a:spcBef>
                <a:spcPts val="1000"/>
              </a:spcBef>
              <a:spcAft>
                <a:spcPts val="0"/>
              </a:spcAft>
              <a:buClr>
                <a:schemeClr val="dk1"/>
              </a:buClr>
              <a:buSzPts val="2800"/>
              <a:buChar char="•"/>
            </a:pPr>
            <a:r>
              <a:rPr lang="en-US"/>
              <a:t>Some biological processes / pathways are underrepresented.</a:t>
            </a:r>
            <a:endParaRPr/>
          </a:p>
          <a:p>
            <a:pPr indent="-228600" lvl="0" marL="228600" rtl="0" algn="l">
              <a:lnSpc>
                <a:spcPct val="90000"/>
              </a:lnSpc>
              <a:spcBef>
                <a:spcPts val="1000"/>
              </a:spcBef>
              <a:spcAft>
                <a:spcPts val="0"/>
              </a:spcAft>
              <a:buClr>
                <a:schemeClr val="dk1"/>
              </a:buClr>
              <a:buSzPts val="2800"/>
              <a:buChar char="•"/>
            </a:pPr>
            <a:r>
              <a:rPr lang="en-US"/>
              <a:t>Solution: find and make your own gene sets (literature, GEO database)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85"/>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lang="en-US">
                <a:latin typeface="Arial"/>
                <a:ea typeface="Arial"/>
                <a:cs typeface="Arial"/>
                <a:sym typeface="Arial"/>
              </a:rPr>
              <a:t>Not all gene sets are created equal - some are better than others.</a:t>
            </a:r>
            <a:endParaRPr/>
          </a:p>
        </p:txBody>
      </p:sp>
      <p:sp>
        <p:nvSpPr>
          <p:cNvPr id="849" name="Google Shape;849;p85"/>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If expected gene sets do not match with your phenotype, don’t panic – although, being constantly curated, quality of some gene sets are simply not very good.</a:t>
            </a:r>
            <a:endParaRPr/>
          </a:p>
          <a:p>
            <a:pPr indent="-228600" lvl="0" marL="228600" rtl="0" algn="l">
              <a:lnSpc>
                <a:spcPct val="90000"/>
              </a:lnSpc>
              <a:spcBef>
                <a:spcPts val="1000"/>
              </a:spcBef>
              <a:spcAft>
                <a:spcPts val="0"/>
              </a:spcAft>
              <a:buClr>
                <a:schemeClr val="dk1"/>
              </a:buClr>
              <a:buSzPts val="2800"/>
              <a:buChar char="•"/>
            </a:pPr>
            <a:r>
              <a:rPr lang="en-US"/>
              <a:t>Some biological processes / pathways are underrepresented.</a:t>
            </a:r>
            <a:endParaRPr/>
          </a:p>
          <a:p>
            <a:pPr indent="-228600" lvl="0" marL="228600" rtl="0" algn="l">
              <a:lnSpc>
                <a:spcPct val="90000"/>
              </a:lnSpc>
              <a:spcBef>
                <a:spcPts val="1000"/>
              </a:spcBef>
              <a:spcAft>
                <a:spcPts val="0"/>
              </a:spcAft>
              <a:buClr>
                <a:schemeClr val="dk1"/>
              </a:buClr>
              <a:buSzPts val="2800"/>
              <a:buChar char="•"/>
            </a:pPr>
            <a:r>
              <a:rPr lang="en-US"/>
              <a:t>Solution: find and make your own gene sets (literature, GEO database)</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Just because gene sets do not agree with your study, doesn’t immediately make it a bad gene set - </a:t>
            </a:r>
            <a:r>
              <a:rPr lang="en-US">
                <a:solidFill>
                  <a:srgbClr val="FF0000"/>
                </a:solidFill>
              </a:rPr>
              <a:t>context also matters!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pic>
        <p:nvPicPr>
          <p:cNvPr id="854" name="Google Shape;854;p86"/>
          <p:cNvPicPr preferRelativeResize="0"/>
          <p:nvPr/>
        </p:nvPicPr>
        <p:blipFill rotWithShape="1">
          <a:blip r:embed="rId3">
            <a:alphaModFix/>
          </a:blip>
          <a:srcRect b="0" l="0" r="0" t="0"/>
          <a:stretch/>
        </p:blipFill>
        <p:spPr>
          <a:xfrm>
            <a:off x="3892550" y="1572154"/>
            <a:ext cx="4354967" cy="1606757"/>
          </a:xfrm>
          <a:prstGeom prst="rect">
            <a:avLst/>
          </a:prstGeom>
          <a:noFill/>
          <a:ln>
            <a:noFill/>
          </a:ln>
        </p:spPr>
      </p:pic>
      <p:pic>
        <p:nvPicPr>
          <p:cNvPr id="855" name="Google Shape;855;p86"/>
          <p:cNvPicPr preferRelativeResize="0"/>
          <p:nvPr/>
        </p:nvPicPr>
        <p:blipFill rotWithShape="1">
          <a:blip r:embed="rId4">
            <a:alphaModFix/>
          </a:blip>
          <a:srcRect b="0" l="0" r="0" t="0"/>
          <a:stretch/>
        </p:blipFill>
        <p:spPr>
          <a:xfrm>
            <a:off x="4026772" y="3753171"/>
            <a:ext cx="3848781" cy="1811570"/>
          </a:xfrm>
          <a:prstGeom prst="rect">
            <a:avLst/>
          </a:prstGeom>
          <a:noFill/>
          <a:ln>
            <a:noFill/>
          </a:ln>
        </p:spPr>
      </p:pic>
      <p:sp>
        <p:nvSpPr>
          <p:cNvPr id="856" name="Google Shape;856;p86"/>
          <p:cNvSpPr txBox="1"/>
          <p:nvPr>
            <p:ph type="title"/>
          </p:nvPr>
        </p:nvSpPr>
        <p:spPr>
          <a:xfrm>
            <a:off x="476250" y="207917"/>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Context matters!</a:t>
            </a:r>
            <a:endParaRPr/>
          </a:p>
        </p:txBody>
      </p:sp>
      <p:sp>
        <p:nvSpPr>
          <p:cNvPr id="857" name="Google Shape;857;p86"/>
          <p:cNvSpPr txBox="1"/>
          <p:nvPr/>
        </p:nvSpPr>
        <p:spPr>
          <a:xfrm>
            <a:off x="820642" y="5236509"/>
            <a:ext cx="1303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Gene expression</a:t>
            </a:r>
            <a:endParaRPr/>
          </a:p>
        </p:txBody>
      </p:sp>
      <p:pic>
        <p:nvPicPr>
          <p:cNvPr descr="signature-figure.png" id="858" name="Google Shape;858;p86"/>
          <p:cNvPicPr preferRelativeResize="0"/>
          <p:nvPr/>
        </p:nvPicPr>
        <p:blipFill rotWithShape="1">
          <a:blip r:embed="rId5">
            <a:alphaModFix/>
          </a:blip>
          <a:srcRect b="0" l="10001" r="21683" t="7510"/>
          <a:stretch/>
        </p:blipFill>
        <p:spPr>
          <a:xfrm>
            <a:off x="833304" y="3207994"/>
            <a:ext cx="1312860" cy="2073338"/>
          </a:xfrm>
          <a:prstGeom prst="rect">
            <a:avLst/>
          </a:prstGeom>
          <a:noFill/>
          <a:ln>
            <a:noFill/>
          </a:ln>
        </p:spPr>
      </p:pic>
      <p:cxnSp>
        <p:nvCxnSpPr>
          <p:cNvPr id="859" name="Google Shape;859;p86"/>
          <p:cNvCxnSpPr/>
          <p:nvPr/>
        </p:nvCxnSpPr>
        <p:spPr>
          <a:xfrm>
            <a:off x="1064166" y="2584556"/>
            <a:ext cx="0" cy="459600"/>
          </a:xfrm>
          <a:prstGeom prst="straightConnector1">
            <a:avLst/>
          </a:prstGeom>
          <a:noFill/>
          <a:ln cap="flat" cmpd="sng" w="38100">
            <a:solidFill>
              <a:schemeClr val="dk1"/>
            </a:solidFill>
            <a:prstDash val="solid"/>
            <a:miter lim="800000"/>
            <a:headEnd len="sm" w="sm" type="none"/>
            <a:tailEnd len="lg" w="lg" type="stealth"/>
          </a:ln>
        </p:spPr>
      </p:cxnSp>
      <p:sp>
        <p:nvSpPr>
          <p:cNvPr id="860" name="Google Shape;860;p86"/>
          <p:cNvSpPr/>
          <p:nvPr/>
        </p:nvSpPr>
        <p:spPr>
          <a:xfrm>
            <a:off x="628650" y="2199600"/>
            <a:ext cx="826200" cy="132600"/>
          </a:xfrm>
          <a:prstGeom prst="ellipse">
            <a:avLst/>
          </a:prstGeom>
          <a:solidFill>
            <a:schemeClr val="lt2"/>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1" name="Google Shape;861;p86"/>
          <p:cNvSpPr/>
          <p:nvPr/>
        </p:nvSpPr>
        <p:spPr>
          <a:xfrm>
            <a:off x="628650" y="2160926"/>
            <a:ext cx="826200" cy="132600"/>
          </a:xfrm>
          <a:prstGeom prst="ellipse">
            <a:avLst/>
          </a:prstGeom>
          <a:solidFill>
            <a:schemeClr val="lt2">
              <a:alpha val="54900"/>
            </a:schemeClr>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62" name="Google Shape;862;p86"/>
          <p:cNvCxnSpPr/>
          <p:nvPr/>
        </p:nvCxnSpPr>
        <p:spPr>
          <a:xfrm>
            <a:off x="1934113" y="2584556"/>
            <a:ext cx="0" cy="459600"/>
          </a:xfrm>
          <a:prstGeom prst="straightConnector1">
            <a:avLst/>
          </a:prstGeom>
          <a:noFill/>
          <a:ln cap="flat" cmpd="sng" w="38100">
            <a:solidFill>
              <a:schemeClr val="dk1"/>
            </a:solidFill>
            <a:prstDash val="solid"/>
            <a:miter lim="800000"/>
            <a:headEnd len="sm" w="sm" type="none"/>
            <a:tailEnd len="lg" w="lg" type="stealth"/>
          </a:ln>
        </p:spPr>
      </p:cxnSp>
      <p:sp>
        <p:nvSpPr>
          <p:cNvPr id="863" name="Google Shape;863;p86"/>
          <p:cNvSpPr/>
          <p:nvPr/>
        </p:nvSpPr>
        <p:spPr>
          <a:xfrm>
            <a:off x="1498597" y="2199600"/>
            <a:ext cx="826200" cy="132600"/>
          </a:xfrm>
          <a:prstGeom prst="ellipse">
            <a:avLst/>
          </a:prstGeom>
          <a:solidFill>
            <a:schemeClr val="lt2"/>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 name="Google Shape;864;p86"/>
          <p:cNvSpPr/>
          <p:nvPr/>
        </p:nvSpPr>
        <p:spPr>
          <a:xfrm>
            <a:off x="1498597" y="2160926"/>
            <a:ext cx="826200" cy="132600"/>
          </a:xfrm>
          <a:prstGeom prst="ellipse">
            <a:avLst/>
          </a:prstGeom>
          <a:solidFill>
            <a:schemeClr val="lt2">
              <a:alpha val="54900"/>
            </a:schemeClr>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5" name="Google Shape;865;p86"/>
          <p:cNvSpPr/>
          <p:nvPr/>
        </p:nvSpPr>
        <p:spPr>
          <a:xfrm>
            <a:off x="1713573" y="1690688"/>
            <a:ext cx="388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Ctrl</a:t>
            </a:r>
            <a:endParaRPr/>
          </a:p>
        </p:txBody>
      </p:sp>
      <p:sp>
        <p:nvSpPr>
          <p:cNvPr id="866" name="Google Shape;866;p86"/>
          <p:cNvSpPr/>
          <p:nvPr/>
        </p:nvSpPr>
        <p:spPr>
          <a:xfrm>
            <a:off x="633613" y="1690688"/>
            <a:ext cx="797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KRAS </a:t>
            </a:r>
            <a:r>
              <a:rPr baseline="30000" lang="en-US" sz="1800">
                <a:solidFill>
                  <a:schemeClr val="dk1"/>
                </a:solidFill>
                <a:latin typeface="Calibri"/>
                <a:ea typeface="Calibri"/>
                <a:cs typeface="Calibri"/>
                <a:sym typeface="Calibri"/>
              </a:rPr>
              <a:t>G12V</a:t>
            </a:r>
            <a:endParaRPr/>
          </a:p>
        </p:txBody>
      </p:sp>
      <p:sp>
        <p:nvSpPr>
          <p:cNvPr id="867" name="Google Shape;867;p86"/>
          <p:cNvSpPr txBox="1"/>
          <p:nvPr/>
        </p:nvSpPr>
        <p:spPr>
          <a:xfrm>
            <a:off x="934942" y="5388909"/>
            <a:ext cx="1303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Gene expression</a:t>
            </a:r>
            <a:endParaRPr/>
          </a:p>
        </p:txBody>
      </p:sp>
      <p:pic>
        <p:nvPicPr>
          <p:cNvPr descr="signature-figure.png" id="868" name="Google Shape;868;p86"/>
          <p:cNvPicPr preferRelativeResize="0"/>
          <p:nvPr/>
        </p:nvPicPr>
        <p:blipFill rotWithShape="1">
          <a:blip r:embed="rId5">
            <a:alphaModFix/>
          </a:blip>
          <a:srcRect b="0" l="10001" r="21683" t="7510"/>
          <a:stretch/>
        </p:blipFill>
        <p:spPr>
          <a:xfrm>
            <a:off x="947604" y="3360394"/>
            <a:ext cx="1312860" cy="2073338"/>
          </a:xfrm>
          <a:prstGeom prst="rect">
            <a:avLst/>
          </a:prstGeom>
          <a:noFill/>
          <a:ln>
            <a:noFill/>
          </a:ln>
        </p:spPr>
      </p:pic>
      <p:sp>
        <p:nvSpPr>
          <p:cNvPr id="869" name="Google Shape;869;p86"/>
          <p:cNvSpPr txBox="1"/>
          <p:nvPr/>
        </p:nvSpPr>
        <p:spPr>
          <a:xfrm>
            <a:off x="1049242" y="5541309"/>
            <a:ext cx="1303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Gene expression</a:t>
            </a:r>
            <a:endParaRPr/>
          </a:p>
        </p:txBody>
      </p:sp>
      <p:pic>
        <p:nvPicPr>
          <p:cNvPr descr="signature-figure.png" id="870" name="Google Shape;870;p86"/>
          <p:cNvPicPr preferRelativeResize="0"/>
          <p:nvPr/>
        </p:nvPicPr>
        <p:blipFill rotWithShape="1">
          <a:blip r:embed="rId5">
            <a:alphaModFix/>
          </a:blip>
          <a:srcRect b="0" l="10001" r="21683" t="7510"/>
          <a:stretch/>
        </p:blipFill>
        <p:spPr>
          <a:xfrm>
            <a:off x="1061904" y="3512794"/>
            <a:ext cx="1312860" cy="2073338"/>
          </a:xfrm>
          <a:prstGeom prst="rect">
            <a:avLst/>
          </a:prstGeom>
          <a:noFill/>
          <a:ln>
            <a:noFill/>
          </a:ln>
        </p:spPr>
      </p:pic>
      <p:sp>
        <p:nvSpPr>
          <p:cNvPr id="871" name="Google Shape;871;p86"/>
          <p:cNvSpPr txBox="1"/>
          <p:nvPr/>
        </p:nvSpPr>
        <p:spPr>
          <a:xfrm>
            <a:off x="1163542" y="5693709"/>
            <a:ext cx="1303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Gene expression</a:t>
            </a:r>
            <a:endParaRPr/>
          </a:p>
        </p:txBody>
      </p:sp>
      <p:pic>
        <p:nvPicPr>
          <p:cNvPr descr="signature-figure.png" id="872" name="Google Shape;872;p86"/>
          <p:cNvPicPr preferRelativeResize="0"/>
          <p:nvPr/>
        </p:nvPicPr>
        <p:blipFill rotWithShape="1">
          <a:blip r:embed="rId5">
            <a:alphaModFix/>
          </a:blip>
          <a:srcRect b="0" l="10001" r="21683" t="7510"/>
          <a:stretch/>
        </p:blipFill>
        <p:spPr>
          <a:xfrm>
            <a:off x="1176204" y="3665194"/>
            <a:ext cx="1312860" cy="2073338"/>
          </a:xfrm>
          <a:prstGeom prst="rect">
            <a:avLst/>
          </a:prstGeom>
          <a:noFill/>
          <a:ln>
            <a:noFill/>
          </a:ln>
        </p:spPr>
      </p:pic>
      <p:sp>
        <p:nvSpPr>
          <p:cNvPr id="873" name="Google Shape;873;p86"/>
          <p:cNvSpPr txBox="1"/>
          <p:nvPr/>
        </p:nvSpPr>
        <p:spPr>
          <a:xfrm>
            <a:off x="2581276" y="3971649"/>
            <a:ext cx="7044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Lung</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Skin</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Breast</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Primary</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pic>
        <p:nvPicPr>
          <p:cNvPr id="878" name="Google Shape;878;p87"/>
          <p:cNvPicPr preferRelativeResize="0"/>
          <p:nvPr/>
        </p:nvPicPr>
        <p:blipFill rotWithShape="1">
          <a:blip r:embed="rId3">
            <a:alphaModFix/>
          </a:blip>
          <a:srcRect b="0" l="0" r="0" t="0"/>
          <a:stretch/>
        </p:blipFill>
        <p:spPr>
          <a:xfrm>
            <a:off x="111211" y="153930"/>
            <a:ext cx="4677033" cy="1194946"/>
          </a:xfrm>
          <a:prstGeom prst="rect">
            <a:avLst/>
          </a:prstGeom>
          <a:noFill/>
          <a:ln>
            <a:noFill/>
          </a:ln>
        </p:spPr>
      </p:pic>
      <p:pic>
        <p:nvPicPr>
          <p:cNvPr id="879" name="Google Shape;879;p87"/>
          <p:cNvPicPr preferRelativeResize="0"/>
          <p:nvPr/>
        </p:nvPicPr>
        <p:blipFill rotWithShape="1">
          <a:blip r:embed="rId4">
            <a:alphaModFix/>
          </a:blip>
          <a:srcRect b="0" l="0" r="0" t="0"/>
          <a:stretch/>
        </p:blipFill>
        <p:spPr>
          <a:xfrm>
            <a:off x="3886200" y="1747191"/>
            <a:ext cx="4939612" cy="373008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pic>
        <p:nvPicPr>
          <p:cNvPr id="884" name="Google Shape;884;p88"/>
          <p:cNvPicPr preferRelativeResize="0"/>
          <p:nvPr/>
        </p:nvPicPr>
        <p:blipFill rotWithShape="1">
          <a:blip r:embed="rId3">
            <a:alphaModFix/>
          </a:blip>
          <a:srcRect b="0" l="0" r="0" t="0"/>
          <a:stretch/>
        </p:blipFill>
        <p:spPr>
          <a:xfrm>
            <a:off x="111211" y="153930"/>
            <a:ext cx="4677033" cy="1194946"/>
          </a:xfrm>
          <a:prstGeom prst="rect">
            <a:avLst/>
          </a:prstGeom>
          <a:noFill/>
          <a:ln>
            <a:noFill/>
          </a:ln>
        </p:spPr>
      </p:pic>
      <p:pic>
        <p:nvPicPr>
          <p:cNvPr id="885" name="Google Shape;885;p88"/>
          <p:cNvPicPr preferRelativeResize="0"/>
          <p:nvPr/>
        </p:nvPicPr>
        <p:blipFill rotWithShape="1">
          <a:blip r:embed="rId4">
            <a:alphaModFix/>
          </a:blip>
          <a:srcRect b="0" l="0" r="0" t="0"/>
          <a:stretch/>
        </p:blipFill>
        <p:spPr>
          <a:xfrm>
            <a:off x="3886200" y="1747191"/>
            <a:ext cx="4939612" cy="3730084"/>
          </a:xfrm>
          <a:prstGeom prst="rect">
            <a:avLst/>
          </a:prstGeom>
          <a:noFill/>
          <a:ln>
            <a:noFill/>
          </a:ln>
        </p:spPr>
      </p:pic>
      <p:pic>
        <p:nvPicPr>
          <p:cNvPr id="886" name="Google Shape;886;p88"/>
          <p:cNvPicPr preferRelativeResize="0"/>
          <p:nvPr/>
        </p:nvPicPr>
        <p:blipFill rotWithShape="1">
          <a:blip r:embed="rId5">
            <a:alphaModFix/>
          </a:blip>
          <a:srcRect b="0" l="0" r="0" t="0"/>
          <a:stretch/>
        </p:blipFill>
        <p:spPr>
          <a:xfrm>
            <a:off x="140858" y="3142200"/>
            <a:ext cx="1645973" cy="2033261"/>
          </a:xfrm>
          <a:prstGeom prst="rect">
            <a:avLst/>
          </a:prstGeom>
          <a:noFill/>
          <a:ln>
            <a:noFill/>
          </a:ln>
        </p:spPr>
      </p:pic>
      <p:pic>
        <p:nvPicPr>
          <p:cNvPr id="887" name="Google Shape;887;p88"/>
          <p:cNvPicPr preferRelativeResize="0"/>
          <p:nvPr/>
        </p:nvPicPr>
        <p:blipFill rotWithShape="1">
          <a:blip r:embed="rId6">
            <a:alphaModFix/>
          </a:blip>
          <a:srcRect b="0" l="0" r="0" t="0"/>
          <a:stretch/>
        </p:blipFill>
        <p:spPr>
          <a:xfrm>
            <a:off x="1925556" y="3142200"/>
            <a:ext cx="1960644" cy="1258685"/>
          </a:xfrm>
          <a:prstGeom prst="rect">
            <a:avLst/>
          </a:prstGeom>
          <a:noFill/>
          <a:ln>
            <a:noFill/>
          </a:ln>
        </p:spPr>
      </p:pic>
      <p:sp>
        <p:nvSpPr>
          <p:cNvPr id="888" name="Google Shape;888;p88"/>
          <p:cNvSpPr txBox="1"/>
          <p:nvPr/>
        </p:nvSpPr>
        <p:spPr>
          <a:xfrm>
            <a:off x="304473" y="2614614"/>
            <a:ext cx="1080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Up-regulated</a:t>
            </a:r>
            <a:endParaRPr/>
          </a:p>
        </p:txBody>
      </p:sp>
      <p:sp>
        <p:nvSpPr>
          <p:cNvPr id="889" name="Google Shape;889;p88"/>
          <p:cNvSpPr txBox="1"/>
          <p:nvPr/>
        </p:nvSpPr>
        <p:spPr>
          <a:xfrm>
            <a:off x="2257119" y="2620851"/>
            <a:ext cx="1297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Down-regulated</a:t>
            </a:r>
            <a:endParaRPr/>
          </a:p>
        </p:txBody>
      </p:sp>
      <p:sp>
        <p:nvSpPr>
          <p:cNvPr id="890" name="Google Shape;890;p88"/>
          <p:cNvSpPr/>
          <p:nvPr/>
        </p:nvSpPr>
        <p:spPr>
          <a:xfrm>
            <a:off x="1892808" y="3255264"/>
            <a:ext cx="2029800" cy="1737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1" name="Google Shape;891;p88"/>
          <p:cNvSpPr/>
          <p:nvPr/>
        </p:nvSpPr>
        <p:spPr>
          <a:xfrm>
            <a:off x="100584" y="4549175"/>
            <a:ext cx="1686000" cy="1569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pic>
        <p:nvPicPr>
          <p:cNvPr id="896" name="Google Shape;896;p89"/>
          <p:cNvPicPr preferRelativeResize="0"/>
          <p:nvPr/>
        </p:nvPicPr>
        <p:blipFill rotWithShape="1">
          <a:blip r:embed="rId3">
            <a:alphaModFix/>
          </a:blip>
          <a:srcRect b="0" l="0" r="0" t="0"/>
          <a:stretch/>
        </p:blipFill>
        <p:spPr>
          <a:xfrm>
            <a:off x="3083621" y="1888067"/>
            <a:ext cx="2844278" cy="3568866"/>
          </a:xfrm>
          <a:prstGeom prst="rect">
            <a:avLst/>
          </a:prstGeom>
          <a:noFill/>
          <a:ln>
            <a:noFill/>
          </a:ln>
        </p:spPr>
      </p:pic>
      <p:pic>
        <p:nvPicPr>
          <p:cNvPr id="897" name="Google Shape;897;p89"/>
          <p:cNvPicPr preferRelativeResize="0"/>
          <p:nvPr/>
        </p:nvPicPr>
        <p:blipFill rotWithShape="1">
          <a:blip r:embed="rId4">
            <a:alphaModFix/>
          </a:blip>
          <a:srcRect b="0" l="0" r="0" t="0"/>
          <a:stretch/>
        </p:blipFill>
        <p:spPr>
          <a:xfrm>
            <a:off x="83408" y="100703"/>
            <a:ext cx="6743701" cy="1139373"/>
          </a:xfrm>
          <a:prstGeom prst="rect">
            <a:avLst/>
          </a:prstGeom>
          <a:noFill/>
          <a:ln>
            <a:noFill/>
          </a:ln>
        </p:spPr>
      </p:pic>
      <p:pic>
        <p:nvPicPr>
          <p:cNvPr id="898" name="Google Shape;898;p89"/>
          <p:cNvPicPr preferRelativeResize="0"/>
          <p:nvPr/>
        </p:nvPicPr>
        <p:blipFill rotWithShape="1">
          <a:blip r:embed="rId5">
            <a:alphaModFix/>
          </a:blip>
          <a:srcRect b="0" l="0" r="0" t="0"/>
          <a:stretch/>
        </p:blipFill>
        <p:spPr>
          <a:xfrm>
            <a:off x="1063923" y="1946529"/>
            <a:ext cx="1549092" cy="3481169"/>
          </a:xfrm>
          <a:prstGeom prst="rect">
            <a:avLst/>
          </a:prstGeom>
          <a:noFill/>
          <a:ln>
            <a:noFill/>
          </a:ln>
        </p:spPr>
      </p:pic>
      <p:pic>
        <p:nvPicPr>
          <p:cNvPr id="899" name="Google Shape;899;p89"/>
          <p:cNvPicPr preferRelativeResize="0"/>
          <p:nvPr/>
        </p:nvPicPr>
        <p:blipFill rotWithShape="1">
          <a:blip r:embed="rId6">
            <a:alphaModFix/>
          </a:blip>
          <a:srcRect b="0" l="0" r="0" t="0"/>
          <a:stretch/>
        </p:blipFill>
        <p:spPr>
          <a:xfrm>
            <a:off x="6292256" y="2561956"/>
            <a:ext cx="2701402" cy="306344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90"/>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Getting most out of GSEA</a:t>
            </a:r>
            <a:endParaRPr/>
          </a:p>
        </p:txBody>
      </p:sp>
      <p:sp>
        <p:nvSpPr>
          <p:cNvPr id="905" name="Google Shape;905;p90"/>
          <p:cNvSpPr txBox="1"/>
          <p:nvPr>
            <p:ph idx="1" type="body"/>
          </p:nvPr>
        </p:nvSpPr>
        <p:spPr>
          <a:xfrm>
            <a:off x="473075" y="2042254"/>
            <a:ext cx="8197800" cy="4162800"/>
          </a:xfrm>
          <a:prstGeom prst="rect">
            <a:avLst/>
          </a:prstGeom>
          <a:noFill/>
          <a:ln>
            <a:noFill/>
          </a:ln>
        </p:spPr>
        <p:txBody>
          <a:bodyPr anchorCtr="0" anchor="t" bIns="45700" lIns="91425" spcFirstLastPara="1" rIns="91425" wrap="square" tIns="45700">
            <a:noAutofit/>
          </a:bodyPr>
          <a:lstStyle/>
          <a:p>
            <a:pPr indent="-514350" lvl="0" marL="514350" rtl="0" algn="l">
              <a:lnSpc>
                <a:spcPct val="80000"/>
              </a:lnSpc>
              <a:spcBef>
                <a:spcPts val="0"/>
              </a:spcBef>
              <a:spcAft>
                <a:spcPts val="0"/>
              </a:spcAft>
              <a:buClr>
                <a:schemeClr val="dk1"/>
              </a:buClr>
              <a:buSzPts val="2800"/>
              <a:buAutoNum type="arabicPeriod"/>
            </a:pPr>
            <a:r>
              <a:rPr lang="en-US"/>
              <a:t>GSEA can be a hypothesis generating tool, or proof-of-concept – either way, always validate.</a:t>
            </a:r>
            <a:endParaRPr/>
          </a:p>
          <a:p>
            <a:pPr indent="-514350" lvl="0" marL="514350" rtl="0" algn="l">
              <a:lnSpc>
                <a:spcPct val="80000"/>
              </a:lnSpc>
              <a:spcBef>
                <a:spcPts val="1000"/>
              </a:spcBef>
              <a:spcAft>
                <a:spcPts val="0"/>
              </a:spcAft>
              <a:buClr>
                <a:schemeClr val="dk1"/>
              </a:buClr>
              <a:buSzPts val="2800"/>
              <a:buAutoNum type="arabicPeriod"/>
            </a:pPr>
            <a:r>
              <a:rPr lang="en-US"/>
              <a:t>Multiple gene sets are always better than one.</a:t>
            </a:r>
            <a:endParaRPr/>
          </a:p>
          <a:p>
            <a:pPr indent="-514350" lvl="0" marL="514350" rtl="0" algn="l">
              <a:lnSpc>
                <a:spcPct val="80000"/>
              </a:lnSpc>
              <a:spcBef>
                <a:spcPts val="1000"/>
              </a:spcBef>
              <a:spcAft>
                <a:spcPts val="0"/>
              </a:spcAft>
              <a:buClr>
                <a:schemeClr val="dk1"/>
              </a:buClr>
              <a:buSzPts val="2800"/>
              <a:buAutoNum type="arabicPeriod"/>
            </a:pPr>
            <a:r>
              <a:rPr lang="en-US"/>
              <a:t>Multiple types of gene sets are even better.</a:t>
            </a:r>
            <a:endParaRPr/>
          </a:p>
          <a:p>
            <a:pPr indent="-514350" lvl="0" marL="514350" rtl="0" algn="l">
              <a:lnSpc>
                <a:spcPct val="80000"/>
              </a:lnSpc>
              <a:spcBef>
                <a:spcPts val="1000"/>
              </a:spcBef>
              <a:spcAft>
                <a:spcPts val="0"/>
              </a:spcAft>
              <a:buClr>
                <a:schemeClr val="dk1"/>
              </a:buClr>
              <a:buSzPts val="2800"/>
              <a:buAutoNum type="arabicPeriod"/>
            </a:pPr>
            <a:r>
              <a:rPr lang="en-US"/>
              <a:t>Not all gene sets are created equal - some are better than others.</a:t>
            </a:r>
            <a:endParaRPr/>
          </a:p>
          <a:p>
            <a:pPr indent="-514350" lvl="0" marL="514350" rtl="0" algn="l">
              <a:lnSpc>
                <a:spcPct val="80000"/>
              </a:lnSpc>
              <a:spcBef>
                <a:spcPts val="1000"/>
              </a:spcBef>
              <a:spcAft>
                <a:spcPts val="0"/>
              </a:spcAft>
              <a:buClr>
                <a:schemeClr val="dk1"/>
              </a:buClr>
              <a:buSzPts val="2800"/>
              <a:buAutoNum type="arabicPeriod"/>
            </a:pPr>
            <a:r>
              <a:rPr lang="en-US"/>
              <a:t>Context matters</a:t>
            </a:r>
            <a:endParaRPr/>
          </a:p>
          <a:p>
            <a:pPr indent="-514350" lvl="0" marL="514350" rtl="0" algn="l">
              <a:lnSpc>
                <a:spcPct val="80000"/>
              </a:lnSpc>
              <a:spcBef>
                <a:spcPts val="1000"/>
              </a:spcBef>
              <a:spcAft>
                <a:spcPts val="0"/>
              </a:spcAft>
              <a:buClr>
                <a:schemeClr val="dk1"/>
              </a:buClr>
              <a:buSzPts val="2800"/>
              <a:buAutoNum type="arabicPeriod"/>
            </a:pPr>
            <a:r>
              <a:rPr lang="en-US"/>
              <a:t>Always go back to the original paper describing the gene set to understand the context and the experiment.</a:t>
            </a:r>
            <a:endParaRPr/>
          </a:p>
          <a:p>
            <a:pPr indent="-514350" lvl="0" marL="514350" rtl="0" algn="l">
              <a:lnSpc>
                <a:spcPct val="80000"/>
              </a:lnSpc>
              <a:spcBef>
                <a:spcPts val="1000"/>
              </a:spcBef>
              <a:spcAft>
                <a:spcPts val="0"/>
              </a:spcAft>
              <a:buClr>
                <a:schemeClr val="dk1"/>
              </a:buClr>
              <a:buSzPts val="2800"/>
              <a:buFont typeface="Arial"/>
              <a:buAutoNum type="arabicPeriod"/>
            </a:pPr>
            <a:r>
              <a:rPr lang="en-US"/>
              <a:t>Create your own gene sets.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pic>
        <p:nvPicPr>
          <p:cNvPr id="910" name="Google Shape;910;p91"/>
          <p:cNvPicPr preferRelativeResize="0"/>
          <p:nvPr/>
        </p:nvPicPr>
        <p:blipFill rotWithShape="1">
          <a:blip r:embed="rId3">
            <a:alphaModFix/>
          </a:blip>
          <a:srcRect b="0" l="0" r="0" t="0"/>
          <a:stretch/>
        </p:blipFill>
        <p:spPr>
          <a:xfrm>
            <a:off x="1906245" y="1989452"/>
            <a:ext cx="5608577" cy="2901950"/>
          </a:xfrm>
          <a:prstGeom prst="rect">
            <a:avLst/>
          </a:prstGeom>
          <a:noFill/>
          <a:ln>
            <a:noFill/>
          </a:ln>
        </p:spPr>
      </p:pic>
      <p:sp>
        <p:nvSpPr>
          <p:cNvPr id="911" name="Google Shape;911;p91"/>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Getting most out of GSEA</a:t>
            </a:r>
            <a:endParaRPr/>
          </a:p>
        </p:txBody>
      </p:sp>
      <p:sp>
        <p:nvSpPr>
          <p:cNvPr id="912" name="Google Shape;912;p91"/>
          <p:cNvSpPr/>
          <p:nvPr/>
        </p:nvSpPr>
        <p:spPr>
          <a:xfrm>
            <a:off x="1788289" y="4930815"/>
            <a:ext cx="2908200" cy="266100"/>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92"/>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Getting most out of GSEA</a:t>
            </a:r>
            <a:endParaRPr/>
          </a:p>
        </p:txBody>
      </p:sp>
      <p:sp>
        <p:nvSpPr>
          <p:cNvPr id="918" name="Google Shape;918;p92"/>
          <p:cNvSpPr txBox="1"/>
          <p:nvPr>
            <p:ph idx="1" type="body"/>
          </p:nvPr>
        </p:nvSpPr>
        <p:spPr>
          <a:xfrm>
            <a:off x="473075" y="2042254"/>
            <a:ext cx="8197800" cy="4162800"/>
          </a:xfrm>
          <a:prstGeom prst="rect">
            <a:avLst/>
          </a:prstGeom>
          <a:noFill/>
          <a:ln>
            <a:noFill/>
          </a:ln>
        </p:spPr>
        <p:txBody>
          <a:bodyPr anchorCtr="0" anchor="t" bIns="45700" lIns="91425" spcFirstLastPara="1" rIns="91425" wrap="square" tIns="45700">
            <a:noAutofit/>
          </a:bodyPr>
          <a:lstStyle/>
          <a:p>
            <a:pPr indent="-514350" lvl="0" marL="514350" rtl="0" algn="l">
              <a:lnSpc>
                <a:spcPct val="80000"/>
              </a:lnSpc>
              <a:spcBef>
                <a:spcPts val="0"/>
              </a:spcBef>
              <a:spcAft>
                <a:spcPts val="0"/>
              </a:spcAft>
              <a:buClr>
                <a:schemeClr val="dk1"/>
              </a:buClr>
              <a:buSzPts val="2800"/>
              <a:buAutoNum type="arabicPeriod"/>
            </a:pPr>
            <a:r>
              <a:rPr lang="en-US"/>
              <a:t>GSEA can be a hypothesis generating tool, or proof-of-concept – either way, always validate.</a:t>
            </a:r>
            <a:endParaRPr/>
          </a:p>
          <a:p>
            <a:pPr indent="-514350" lvl="0" marL="514350" rtl="0" algn="l">
              <a:lnSpc>
                <a:spcPct val="80000"/>
              </a:lnSpc>
              <a:spcBef>
                <a:spcPts val="1000"/>
              </a:spcBef>
              <a:spcAft>
                <a:spcPts val="0"/>
              </a:spcAft>
              <a:buClr>
                <a:schemeClr val="dk1"/>
              </a:buClr>
              <a:buSzPts val="2800"/>
              <a:buAutoNum type="arabicPeriod"/>
            </a:pPr>
            <a:r>
              <a:rPr lang="en-US"/>
              <a:t>Multiple gene sets are always better than one.</a:t>
            </a:r>
            <a:endParaRPr/>
          </a:p>
          <a:p>
            <a:pPr indent="-514350" lvl="0" marL="514350" rtl="0" algn="l">
              <a:lnSpc>
                <a:spcPct val="80000"/>
              </a:lnSpc>
              <a:spcBef>
                <a:spcPts val="1000"/>
              </a:spcBef>
              <a:spcAft>
                <a:spcPts val="0"/>
              </a:spcAft>
              <a:buClr>
                <a:schemeClr val="dk1"/>
              </a:buClr>
              <a:buSzPts val="2800"/>
              <a:buAutoNum type="arabicPeriod"/>
            </a:pPr>
            <a:r>
              <a:rPr lang="en-US"/>
              <a:t>Multiple types of gene sets are even better.</a:t>
            </a:r>
            <a:endParaRPr/>
          </a:p>
          <a:p>
            <a:pPr indent="-514350" lvl="0" marL="514350" rtl="0" algn="l">
              <a:lnSpc>
                <a:spcPct val="80000"/>
              </a:lnSpc>
              <a:spcBef>
                <a:spcPts val="1000"/>
              </a:spcBef>
              <a:spcAft>
                <a:spcPts val="0"/>
              </a:spcAft>
              <a:buClr>
                <a:schemeClr val="dk1"/>
              </a:buClr>
              <a:buSzPts val="2800"/>
              <a:buAutoNum type="arabicPeriod"/>
            </a:pPr>
            <a:r>
              <a:rPr lang="en-US"/>
              <a:t>Not all gene sets are created equal - some are better than others.</a:t>
            </a:r>
            <a:endParaRPr/>
          </a:p>
          <a:p>
            <a:pPr indent="-514350" lvl="0" marL="514350" rtl="0" algn="l">
              <a:lnSpc>
                <a:spcPct val="80000"/>
              </a:lnSpc>
              <a:spcBef>
                <a:spcPts val="1000"/>
              </a:spcBef>
              <a:spcAft>
                <a:spcPts val="0"/>
              </a:spcAft>
              <a:buClr>
                <a:schemeClr val="dk1"/>
              </a:buClr>
              <a:buSzPts val="2800"/>
              <a:buAutoNum type="arabicPeriod"/>
            </a:pPr>
            <a:r>
              <a:rPr lang="en-US"/>
              <a:t>Context matters</a:t>
            </a:r>
            <a:endParaRPr/>
          </a:p>
          <a:p>
            <a:pPr indent="-514350" lvl="0" marL="514350" rtl="0" algn="l">
              <a:lnSpc>
                <a:spcPct val="80000"/>
              </a:lnSpc>
              <a:spcBef>
                <a:spcPts val="1000"/>
              </a:spcBef>
              <a:spcAft>
                <a:spcPts val="0"/>
              </a:spcAft>
              <a:buClr>
                <a:schemeClr val="dk1"/>
              </a:buClr>
              <a:buSzPts val="2800"/>
              <a:buAutoNum type="arabicPeriod"/>
            </a:pPr>
            <a:r>
              <a:rPr lang="en-US"/>
              <a:t>Always go back to the original paper describing the gene set to understand the context and the experiment.</a:t>
            </a:r>
            <a:endParaRPr/>
          </a:p>
          <a:p>
            <a:pPr indent="-514350" lvl="0" marL="514350" rtl="0" algn="l">
              <a:lnSpc>
                <a:spcPct val="80000"/>
              </a:lnSpc>
              <a:spcBef>
                <a:spcPts val="1000"/>
              </a:spcBef>
              <a:spcAft>
                <a:spcPts val="0"/>
              </a:spcAft>
              <a:buClr>
                <a:schemeClr val="dk1"/>
              </a:buClr>
              <a:buSzPts val="2800"/>
              <a:buFont typeface="Arial"/>
              <a:buAutoNum type="arabicPeriod"/>
            </a:pPr>
            <a:r>
              <a:rPr lang="en-US"/>
              <a:t>Create your own gene sets.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93"/>
          <p:cNvSpPr txBox="1"/>
          <p:nvPr/>
        </p:nvSpPr>
        <p:spPr>
          <a:xfrm>
            <a:off x="1452718" y="5310173"/>
            <a:ext cx="1303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Gene expression</a:t>
            </a:r>
            <a:endParaRPr/>
          </a:p>
        </p:txBody>
      </p:sp>
      <p:pic>
        <p:nvPicPr>
          <p:cNvPr descr="signature-figure.png" id="925" name="Google Shape;925;p93"/>
          <p:cNvPicPr preferRelativeResize="0"/>
          <p:nvPr/>
        </p:nvPicPr>
        <p:blipFill rotWithShape="1">
          <a:blip r:embed="rId3">
            <a:alphaModFix/>
          </a:blip>
          <a:srcRect b="0" l="10001" r="21683" t="7510"/>
          <a:stretch/>
        </p:blipFill>
        <p:spPr>
          <a:xfrm>
            <a:off x="1465380" y="3281658"/>
            <a:ext cx="1312860" cy="2073338"/>
          </a:xfrm>
          <a:prstGeom prst="rect">
            <a:avLst/>
          </a:prstGeom>
          <a:noFill/>
          <a:ln>
            <a:noFill/>
          </a:ln>
        </p:spPr>
      </p:pic>
      <p:cxnSp>
        <p:nvCxnSpPr>
          <p:cNvPr id="926" name="Google Shape;926;p93"/>
          <p:cNvCxnSpPr/>
          <p:nvPr/>
        </p:nvCxnSpPr>
        <p:spPr>
          <a:xfrm>
            <a:off x="1696242" y="2658220"/>
            <a:ext cx="0" cy="459600"/>
          </a:xfrm>
          <a:prstGeom prst="straightConnector1">
            <a:avLst/>
          </a:prstGeom>
          <a:noFill/>
          <a:ln cap="flat" cmpd="sng" w="38100">
            <a:solidFill>
              <a:schemeClr val="dk1"/>
            </a:solidFill>
            <a:prstDash val="solid"/>
            <a:miter lim="800000"/>
            <a:headEnd len="sm" w="sm" type="none"/>
            <a:tailEnd len="lg" w="lg" type="stealth"/>
          </a:ln>
        </p:spPr>
      </p:cxnSp>
      <p:sp>
        <p:nvSpPr>
          <p:cNvPr id="927" name="Google Shape;927;p93"/>
          <p:cNvSpPr/>
          <p:nvPr/>
        </p:nvSpPr>
        <p:spPr>
          <a:xfrm>
            <a:off x="1260726" y="2273264"/>
            <a:ext cx="826200" cy="132600"/>
          </a:xfrm>
          <a:prstGeom prst="ellipse">
            <a:avLst/>
          </a:prstGeom>
          <a:solidFill>
            <a:schemeClr val="lt2"/>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8" name="Google Shape;928;p93"/>
          <p:cNvSpPr/>
          <p:nvPr/>
        </p:nvSpPr>
        <p:spPr>
          <a:xfrm>
            <a:off x="1260726" y="2234590"/>
            <a:ext cx="826200" cy="132600"/>
          </a:xfrm>
          <a:prstGeom prst="ellipse">
            <a:avLst/>
          </a:prstGeom>
          <a:solidFill>
            <a:schemeClr val="lt2">
              <a:alpha val="54900"/>
            </a:schemeClr>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9" name="Google Shape;929;p93"/>
          <p:cNvCxnSpPr/>
          <p:nvPr/>
        </p:nvCxnSpPr>
        <p:spPr>
          <a:xfrm>
            <a:off x="2566189" y="2658220"/>
            <a:ext cx="0" cy="459600"/>
          </a:xfrm>
          <a:prstGeom prst="straightConnector1">
            <a:avLst/>
          </a:prstGeom>
          <a:noFill/>
          <a:ln cap="flat" cmpd="sng" w="38100">
            <a:solidFill>
              <a:schemeClr val="dk1"/>
            </a:solidFill>
            <a:prstDash val="solid"/>
            <a:miter lim="800000"/>
            <a:headEnd len="sm" w="sm" type="none"/>
            <a:tailEnd len="lg" w="lg" type="stealth"/>
          </a:ln>
        </p:spPr>
      </p:cxnSp>
      <p:sp>
        <p:nvSpPr>
          <p:cNvPr id="930" name="Google Shape;930;p93"/>
          <p:cNvSpPr/>
          <p:nvPr/>
        </p:nvSpPr>
        <p:spPr>
          <a:xfrm>
            <a:off x="2130673" y="2273264"/>
            <a:ext cx="826200" cy="132600"/>
          </a:xfrm>
          <a:prstGeom prst="ellipse">
            <a:avLst/>
          </a:prstGeom>
          <a:solidFill>
            <a:schemeClr val="lt2"/>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1" name="Google Shape;931;p93"/>
          <p:cNvSpPr/>
          <p:nvPr/>
        </p:nvSpPr>
        <p:spPr>
          <a:xfrm>
            <a:off x="2130673" y="2234590"/>
            <a:ext cx="826200" cy="132600"/>
          </a:xfrm>
          <a:prstGeom prst="ellipse">
            <a:avLst/>
          </a:prstGeom>
          <a:solidFill>
            <a:schemeClr val="lt2">
              <a:alpha val="54900"/>
            </a:schemeClr>
          </a:solidFill>
          <a:ln cap="flat" cmpd="sng" w="9525">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32" name="Google Shape;932;p93"/>
          <p:cNvPicPr preferRelativeResize="0"/>
          <p:nvPr/>
        </p:nvPicPr>
        <p:blipFill rotWithShape="1">
          <a:blip r:embed="rId4">
            <a:alphaModFix/>
          </a:blip>
          <a:srcRect b="89925" l="34662" r="16723" t="-1"/>
          <a:stretch/>
        </p:blipFill>
        <p:spPr>
          <a:xfrm>
            <a:off x="3649129" y="4055714"/>
            <a:ext cx="4088008" cy="554391"/>
          </a:xfrm>
          <a:prstGeom prst="rect">
            <a:avLst/>
          </a:prstGeom>
          <a:noFill/>
          <a:ln>
            <a:noFill/>
          </a:ln>
        </p:spPr>
      </p:pic>
      <p:cxnSp>
        <p:nvCxnSpPr>
          <p:cNvPr id="933" name="Google Shape;933;p93"/>
          <p:cNvCxnSpPr/>
          <p:nvPr/>
        </p:nvCxnSpPr>
        <p:spPr>
          <a:xfrm>
            <a:off x="2994982" y="4478810"/>
            <a:ext cx="536700" cy="0"/>
          </a:xfrm>
          <a:prstGeom prst="straightConnector1">
            <a:avLst/>
          </a:prstGeom>
          <a:noFill/>
          <a:ln cap="flat" cmpd="sng" w="38100">
            <a:solidFill>
              <a:schemeClr val="dk1"/>
            </a:solidFill>
            <a:prstDash val="solid"/>
            <a:miter lim="800000"/>
            <a:headEnd len="sm" w="sm" type="none"/>
            <a:tailEnd len="lg" w="lg" type="stealth"/>
          </a:ln>
        </p:spPr>
      </p:cxnSp>
      <p:sp>
        <p:nvSpPr>
          <p:cNvPr id="934" name="Google Shape;934;p93"/>
          <p:cNvSpPr txBox="1"/>
          <p:nvPr/>
        </p:nvSpPr>
        <p:spPr>
          <a:xfrm>
            <a:off x="4902524" y="3326429"/>
            <a:ext cx="14631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Pathway activation</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Continuous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Phenotypic score</a:t>
            </a:r>
            <a:endParaRPr/>
          </a:p>
        </p:txBody>
      </p:sp>
      <p:cxnSp>
        <p:nvCxnSpPr>
          <p:cNvPr id="935" name="Google Shape;935;p93"/>
          <p:cNvCxnSpPr/>
          <p:nvPr/>
        </p:nvCxnSpPr>
        <p:spPr>
          <a:xfrm>
            <a:off x="5741902" y="4325234"/>
            <a:ext cx="0" cy="0"/>
          </a:xfrm>
          <a:prstGeom prst="straightConnector1">
            <a:avLst/>
          </a:prstGeom>
          <a:noFill/>
          <a:ln cap="flat" cmpd="sng" w="12700">
            <a:solidFill>
              <a:schemeClr val="accent1"/>
            </a:solidFill>
            <a:prstDash val="solid"/>
            <a:miter lim="800000"/>
            <a:headEnd len="sm" w="sm" type="none"/>
            <a:tailEnd len="sm" w="sm" type="none"/>
          </a:ln>
        </p:spPr>
      </p:cxnSp>
      <p:sp>
        <p:nvSpPr>
          <p:cNvPr id="936" name="Google Shape;936;p93"/>
          <p:cNvSpPr txBox="1"/>
          <p:nvPr/>
        </p:nvSpPr>
        <p:spPr>
          <a:xfrm>
            <a:off x="2918783" y="4073899"/>
            <a:ext cx="654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ssGSEA</a:t>
            </a:r>
            <a:endParaRPr b="1" sz="1800">
              <a:solidFill>
                <a:schemeClr val="dk1"/>
              </a:solidFill>
              <a:latin typeface="Calibri"/>
              <a:ea typeface="Calibri"/>
              <a:cs typeface="Calibri"/>
              <a:sym typeface="Calibri"/>
            </a:endParaRPr>
          </a:p>
        </p:txBody>
      </p:sp>
      <p:cxnSp>
        <p:nvCxnSpPr>
          <p:cNvPr id="937" name="Google Shape;937;p93"/>
          <p:cNvCxnSpPr/>
          <p:nvPr/>
        </p:nvCxnSpPr>
        <p:spPr>
          <a:xfrm flipH="1" rot="10800000">
            <a:off x="3649129" y="4144059"/>
            <a:ext cx="1210500" cy="600"/>
          </a:xfrm>
          <a:prstGeom prst="straightConnector1">
            <a:avLst/>
          </a:prstGeom>
          <a:noFill/>
          <a:ln cap="flat" cmpd="sng" w="15875">
            <a:solidFill>
              <a:srgbClr val="000000"/>
            </a:solidFill>
            <a:prstDash val="solid"/>
            <a:miter lim="800000"/>
            <a:headEnd len="sm" w="sm" type="none"/>
            <a:tailEnd len="sm" w="sm" type="none"/>
          </a:ln>
        </p:spPr>
      </p:cxnSp>
      <p:cxnSp>
        <p:nvCxnSpPr>
          <p:cNvPr id="938" name="Google Shape;938;p93"/>
          <p:cNvCxnSpPr/>
          <p:nvPr/>
        </p:nvCxnSpPr>
        <p:spPr>
          <a:xfrm flipH="1" rot="10800000">
            <a:off x="6457894" y="4144059"/>
            <a:ext cx="1210500" cy="600"/>
          </a:xfrm>
          <a:prstGeom prst="straightConnector1">
            <a:avLst/>
          </a:prstGeom>
          <a:noFill/>
          <a:ln cap="flat" cmpd="sng" w="15875">
            <a:solidFill>
              <a:srgbClr val="000000"/>
            </a:solidFill>
            <a:prstDash val="solid"/>
            <a:miter lim="800000"/>
            <a:headEnd len="sm" w="sm" type="none"/>
            <a:tailEnd len="sm" w="sm" type="none"/>
          </a:ln>
        </p:spPr>
      </p:cxnSp>
      <p:sp>
        <p:nvSpPr>
          <p:cNvPr id="939" name="Google Shape;939;p93"/>
          <p:cNvSpPr txBox="1"/>
          <p:nvPr/>
        </p:nvSpPr>
        <p:spPr>
          <a:xfrm>
            <a:off x="3599728" y="4693191"/>
            <a:ext cx="46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High</a:t>
            </a:r>
            <a:endParaRPr/>
          </a:p>
        </p:txBody>
      </p:sp>
      <p:sp>
        <p:nvSpPr>
          <p:cNvPr id="940" name="Google Shape;940;p93"/>
          <p:cNvSpPr txBox="1"/>
          <p:nvPr/>
        </p:nvSpPr>
        <p:spPr>
          <a:xfrm>
            <a:off x="7345645" y="4693191"/>
            <a:ext cx="423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Low</a:t>
            </a:r>
            <a:endParaRPr/>
          </a:p>
        </p:txBody>
      </p:sp>
      <p:sp>
        <p:nvSpPr>
          <p:cNvPr id="941" name="Google Shape;941;p93"/>
          <p:cNvSpPr/>
          <p:nvPr/>
        </p:nvSpPr>
        <p:spPr>
          <a:xfrm>
            <a:off x="2345649" y="1764352"/>
            <a:ext cx="388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Ctrl</a:t>
            </a:r>
            <a:endParaRPr/>
          </a:p>
        </p:txBody>
      </p:sp>
      <p:sp>
        <p:nvSpPr>
          <p:cNvPr id="942" name="Google Shape;942;p93"/>
          <p:cNvSpPr/>
          <p:nvPr/>
        </p:nvSpPr>
        <p:spPr>
          <a:xfrm>
            <a:off x="1282018" y="1764352"/>
            <a:ext cx="852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Oncogene</a:t>
            </a:r>
            <a:endParaRPr/>
          </a:p>
        </p:txBody>
      </p:sp>
      <p:sp>
        <p:nvSpPr>
          <p:cNvPr id="943" name="Google Shape;943;p93"/>
          <p:cNvSpPr txBox="1"/>
          <p:nvPr>
            <p:ph type="title"/>
          </p:nvPr>
        </p:nvSpPr>
        <p:spPr>
          <a:xfrm>
            <a:off x="528220" y="226909"/>
            <a:ext cx="78867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Arial"/>
              <a:buNone/>
            </a:pPr>
            <a:r>
              <a:rPr b="1" lang="en-US">
                <a:latin typeface="Arial"/>
                <a:ea typeface="Arial"/>
                <a:cs typeface="Arial"/>
                <a:sym typeface="Arial"/>
              </a:rPr>
              <a:t>Your experiments can be gene sets which can translate into phenotypes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1"/>
          <p:cNvPicPr preferRelativeResize="0"/>
          <p:nvPr/>
        </p:nvPicPr>
        <p:blipFill>
          <a:blip r:embed="rId3">
            <a:alphaModFix/>
          </a:blip>
          <a:stretch>
            <a:fillRect/>
          </a:stretch>
        </p:blipFill>
        <p:spPr>
          <a:xfrm>
            <a:off x="1368475" y="996300"/>
            <a:ext cx="3410499" cy="2609874"/>
          </a:xfrm>
          <a:prstGeom prst="rect">
            <a:avLst/>
          </a:prstGeom>
          <a:noFill/>
          <a:ln>
            <a:noFill/>
          </a:ln>
        </p:spPr>
      </p:pic>
      <p:sp>
        <p:nvSpPr>
          <p:cNvPr id="234" name="Google Shape;234;p31"/>
          <p:cNvSpPr txBox="1"/>
          <p:nvPr/>
        </p:nvSpPr>
        <p:spPr>
          <a:xfrm>
            <a:off x="2641950" y="63300"/>
            <a:ext cx="6526800" cy="9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GSEA Before GSEA  (December 1998)</a:t>
            </a:r>
            <a:endParaRPr b="1" sz="1800"/>
          </a:p>
          <a:p>
            <a:pPr indent="0" lvl="0" marL="0" rtl="0" algn="l">
              <a:spcBef>
                <a:spcPts val="0"/>
              </a:spcBef>
              <a:spcAft>
                <a:spcPts val="0"/>
              </a:spcAft>
              <a:buNone/>
            </a:pPr>
            <a:r>
              <a:t/>
            </a:r>
            <a:endParaRPr b="1" sz="1800"/>
          </a:p>
        </p:txBody>
      </p:sp>
      <p:pic>
        <p:nvPicPr>
          <p:cNvPr id="235" name="Google Shape;235;p31"/>
          <p:cNvPicPr preferRelativeResize="0"/>
          <p:nvPr/>
        </p:nvPicPr>
        <p:blipFill>
          <a:blip r:embed="rId4">
            <a:alphaModFix/>
          </a:blip>
          <a:stretch>
            <a:fillRect/>
          </a:stretch>
        </p:blipFill>
        <p:spPr>
          <a:xfrm>
            <a:off x="2058150" y="3719775"/>
            <a:ext cx="5219276" cy="2989625"/>
          </a:xfrm>
          <a:prstGeom prst="rect">
            <a:avLst/>
          </a:prstGeom>
          <a:noFill/>
          <a:ln>
            <a:noFill/>
          </a:ln>
        </p:spPr>
      </p:pic>
      <p:pic>
        <p:nvPicPr>
          <p:cNvPr id="236" name="Google Shape;236;p31"/>
          <p:cNvPicPr preferRelativeResize="0"/>
          <p:nvPr/>
        </p:nvPicPr>
        <p:blipFill>
          <a:blip r:embed="rId5">
            <a:alphaModFix/>
          </a:blip>
          <a:stretch>
            <a:fillRect/>
          </a:stretch>
        </p:blipFill>
        <p:spPr>
          <a:xfrm>
            <a:off x="4624222" y="1013902"/>
            <a:ext cx="3532077" cy="2574672"/>
          </a:xfrm>
          <a:prstGeom prst="rect">
            <a:avLst/>
          </a:prstGeom>
          <a:noFill/>
          <a:ln>
            <a:noFill/>
          </a:ln>
        </p:spPr>
      </p:pic>
      <p:sp>
        <p:nvSpPr>
          <p:cNvPr id="237" name="Google Shape;237;p31"/>
          <p:cNvSpPr txBox="1"/>
          <p:nvPr/>
        </p:nvSpPr>
        <p:spPr>
          <a:xfrm>
            <a:off x="2559175" y="582550"/>
            <a:ext cx="5365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k-Nearest Neighbor Analysis of Gene Expression Data </a:t>
            </a:r>
            <a:endParaRPr>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pic>
        <p:nvPicPr>
          <p:cNvPr id="948" name="Google Shape;948;p94"/>
          <p:cNvPicPr preferRelativeResize="0"/>
          <p:nvPr/>
        </p:nvPicPr>
        <p:blipFill rotWithShape="1">
          <a:blip r:embed="rId3">
            <a:alphaModFix/>
          </a:blip>
          <a:srcRect b="0" l="0" r="0" t="0"/>
          <a:stretch/>
        </p:blipFill>
        <p:spPr>
          <a:xfrm>
            <a:off x="3867388" y="4651266"/>
            <a:ext cx="3729941" cy="1454941"/>
          </a:xfrm>
          <a:prstGeom prst="rect">
            <a:avLst/>
          </a:prstGeom>
          <a:noFill/>
          <a:ln>
            <a:noFill/>
          </a:ln>
        </p:spPr>
      </p:pic>
      <p:pic>
        <p:nvPicPr>
          <p:cNvPr id="949" name="Google Shape;949;p94"/>
          <p:cNvPicPr preferRelativeResize="0"/>
          <p:nvPr/>
        </p:nvPicPr>
        <p:blipFill rotWithShape="1">
          <a:blip r:embed="rId4">
            <a:alphaModFix/>
          </a:blip>
          <a:srcRect b="0" l="0" r="0" t="0"/>
          <a:stretch/>
        </p:blipFill>
        <p:spPr>
          <a:xfrm>
            <a:off x="393539" y="266811"/>
            <a:ext cx="3970112" cy="1281308"/>
          </a:xfrm>
          <a:prstGeom prst="rect">
            <a:avLst/>
          </a:prstGeom>
          <a:noFill/>
          <a:ln>
            <a:noFill/>
          </a:ln>
        </p:spPr>
      </p:pic>
      <p:grpSp>
        <p:nvGrpSpPr>
          <p:cNvPr id="950" name="Google Shape;950;p94"/>
          <p:cNvGrpSpPr/>
          <p:nvPr/>
        </p:nvGrpSpPr>
        <p:grpSpPr>
          <a:xfrm>
            <a:off x="3040568" y="2082490"/>
            <a:ext cx="4824427" cy="2568688"/>
            <a:chOff x="72401" y="1748580"/>
            <a:chExt cx="6432569" cy="2568688"/>
          </a:xfrm>
        </p:grpSpPr>
        <p:pic>
          <p:nvPicPr>
            <p:cNvPr descr="A screenshot of a cell phone&#10;&#10;Description automatically generated" id="951" name="Google Shape;951;p94"/>
            <p:cNvPicPr preferRelativeResize="0"/>
            <p:nvPr/>
          </p:nvPicPr>
          <p:blipFill rotWithShape="1">
            <a:blip r:embed="rId5">
              <a:alphaModFix/>
            </a:blip>
            <a:srcRect b="46181" l="0" r="0" t="0"/>
            <a:stretch/>
          </p:blipFill>
          <p:spPr>
            <a:xfrm>
              <a:off x="72401" y="1748580"/>
              <a:ext cx="6432569" cy="2279410"/>
            </a:xfrm>
            <a:prstGeom prst="rect">
              <a:avLst/>
            </a:prstGeom>
            <a:noFill/>
            <a:ln>
              <a:noFill/>
            </a:ln>
          </p:spPr>
        </p:pic>
        <p:sp>
          <p:nvSpPr>
            <p:cNvPr id="952" name="Google Shape;952;p94"/>
            <p:cNvSpPr/>
            <p:nvPr/>
          </p:nvSpPr>
          <p:spPr>
            <a:xfrm>
              <a:off x="312514" y="3854368"/>
              <a:ext cx="1724700" cy="4629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grpSp>
        <p:nvGrpSpPr>
          <p:cNvPr id="957" name="Google Shape;957;p95"/>
          <p:cNvGrpSpPr/>
          <p:nvPr/>
        </p:nvGrpSpPr>
        <p:grpSpPr>
          <a:xfrm>
            <a:off x="898240" y="4181745"/>
            <a:ext cx="6053482" cy="2399983"/>
            <a:chOff x="3803191" y="4141465"/>
            <a:chExt cx="8071310" cy="2399983"/>
          </a:xfrm>
        </p:grpSpPr>
        <p:pic>
          <p:nvPicPr>
            <p:cNvPr id="958" name="Google Shape;958;p95"/>
            <p:cNvPicPr preferRelativeResize="0"/>
            <p:nvPr/>
          </p:nvPicPr>
          <p:blipFill rotWithShape="1">
            <a:blip r:embed="rId3">
              <a:alphaModFix/>
            </a:blip>
            <a:srcRect b="0" l="0" r="0" t="12914"/>
            <a:stretch/>
          </p:blipFill>
          <p:spPr>
            <a:xfrm>
              <a:off x="3803191" y="4147325"/>
              <a:ext cx="8071310" cy="2394123"/>
            </a:xfrm>
            <a:prstGeom prst="rect">
              <a:avLst/>
            </a:prstGeom>
            <a:noFill/>
            <a:ln>
              <a:noFill/>
            </a:ln>
          </p:spPr>
        </p:pic>
        <p:sp>
          <p:nvSpPr>
            <p:cNvPr id="959" name="Google Shape;959;p95"/>
            <p:cNvSpPr txBox="1"/>
            <p:nvPr/>
          </p:nvSpPr>
          <p:spPr>
            <a:xfrm>
              <a:off x="4329752" y="4141465"/>
              <a:ext cx="2538000" cy="369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B-catenin Pathway Score</a:t>
              </a:r>
              <a:endParaRPr/>
            </a:p>
          </p:txBody>
        </p:sp>
      </p:grpSp>
      <p:sp>
        <p:nvSpPr>
          <p:cNvPr id="960" name="Google Shape;960;p95"/>
          <p:cNvSpPr txBox="1"/>
          <p:nvPr>
            <p:ph type="title"/>
          </p:nvPr>
        </p:nvSpPr>
        <p:spPr>
          <a:xfrm>
            <a:off x="628650" y="365126"/>
            <a:ext cx="7886700" cy="1006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59"/>
              <a:buFont typeface="Arial"/>
              <a:buNone/>
            </a:pPr>
            <a:r>
              <a:rPr b="1" lang="en-US" sz="3959">
                <a:latin typeface="Arial"/>
                <a:ea typeface="Arial"/>
                <a:cs typeface="Arial"/>
                <a:sym typeface="Arial"/>
              </a:rPr>
              <a:t>Matching your phenotype to </a:t>
            </a:r>
            <a:br>
              <a:rPr b="1" lang="en-US" sz="3959">
                <a:latin typeface="Arial"/>
                <a:ea typeface="Arial"/>
                <a:cs typeface="Arial"/>
                <a:sym typeface="Arial"/>
              </a:rPr>
            </a:br>
            <a:r>
              <a:rPr b="1" lang="en-US" sz="3959">
                <a:latin typeface="Arial"/>
                <a:ea typeface="Arial"/>
                <a:cs typeface="Arial"/>
                <a:sym typeface="Arial"/>
              </a:rPr>
              <a:t>many other phenotypes</a:t>
            </a:r>
            <a:endParaRPr/>
          </a:p>
        </p:txBody>
      </p:sp>
      <p:grpSp>
        <p:nvGrpSpPr>
          <p:cNvPr id="961" name="Google Shape;961;p95"/>
          <p:cNvGrpSpPr/>
          <p:nvPr/>
        </p:nvGrpSpPr>
        <p:grpSpPr>
          <a:xfrm>
            <a:off x="2730438" y="1696489"/>
            <a:ext cx="4550468" cy="2386723"/>
            <a:chOff x="3506472" y="1528448"/>
            <a:chExt cx="6067291" cy="2386723"/>
          </a:xfrm>
        </p:grpSpPr>
        <p:pic>
          <p:nvPicPr>
            <p:cNvPr id="962" name="Google Shape;962;p95"/>
            <p:cNvPicPr preferRelativeResize="0"/>
            <p:nvPr/>
          </p:nvPicPr>
          <p:blipFill rotWithShape="1">
            <a:blip r:embed="rId4">
              <a:alphaModFix/>
            </a:blip>
            <a:srcRect b="0" l="0" r="0" t="39220"/>
            <a:stretch/>
          </p:blipFill>
          <p:spPr>
            <a:xfrm>
              <a:off x="3786888" y="2041366"/>
              <a:ext cx="5786875" cy="1873805"/>
            </a:xfrm>
            <a:prstGeom prst="rect">
              <a:avLst/>
            </a:prstGeom>
            <a:noFill/>
            <a:ln>
              <a:noFill/>
            </a:ln>
          </p:spPr>
        </p:pic>
        <p:pic>
          <p:nvPicPr>
            <p:cNvPr id="963" name="Google Shape;963;p95"/>
            <p:cNvPicPr preferRelativeResize="0"/>
            <p:nvPr/>
          </p:nvPicPr>
          <p:blipFill rotWithShape="1">
            <a:blip r:embed="rId4">
              <a:alphaModFix/>
            </a:blip>
            <a:srcRect b="79498" l="0" r="0" t="0"/>
            <a:stretch/>
          </p:blipFill>
          <p:spPr>
            <a:xfrm>
              <a:off x="3506472" y="1528448"/>
              <a:ext cx="5786875" cy="632049"/>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96"/>
          <p:cNvSpPr txBox="1"/>
          <p:nvPr>
            <p:ph type="title"/>
          </p:nvPr>
        </p:nvSpPr>
        <p:spPr>
          <a:xfrm>
            <a:off x="628650" y="365126"/>
            <a:ext cx="7886700" cy="1006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59"/>
              <a:buFont typeface="Arial"/>
              <a:buNone/>
            </a:pPr>
            <a:r>
              <a:rPr b="1" lang="en-US" sz="3959">
                <a:latin typeface="Arial"/>
                <a:ea typeface="Arial"/>
                <a:cs typeface="Arial"/>
                <a:sym typeface="Arial"/>
              </a:rPr>
              <a:t>A well-curated </a:t>
            </a:r>
            <a:r>
              <a:rPr b="1" i="1" lang="en-US" sz="3959">
                <a:latin typeface="Arial"/>
                <a:ea typeface="Arial"/>
                <a:cs typeface="Arial"/>
                <a:sym typeface="Arial"/>
              </a:rPr>
              <a:t>gene set</a:t>
            </a:r>
            <a:r>
              <a:rPr b="1" lang="en-US" sz="3959">
                <a:latin typeface="Arial"/>
                <a:ea typeface="Arial"/>
                <a:cs typeface="Arial"/>
                <a:sym typeface="Arial"/>
              </a:rPr>
              <a:t> in the MsigDB Is Worth </a:t>
            </a:r>
            <a:r>
              <a:rPr b="1" i="1" lang="en-US" sz="3959">
                <a:latin typeface="Arial"/>
                <a:ea typeface="Arial"/>
                <a:cs typeface="Arial"/>
                <a:sym typeface="Arial"/>
              </a:rPr>
              <a:t>many</a:t>
            </a:r>
            <a:r>
              <a:rPr b="1" lang="en-US" sz="3959">
                <a:latin typeface="Arial"/>
                <a:ea typeface="Arial"/>
                <a:cs typeface="Arial"/>
                <a:sym typeface="Arial"/>
              </a:rPr>
              <a:t> In The literature</a:t>
            </a:r>
            <a:endParaRPr/>
          </a:p>
        </p:txBody>
      </p:sp>
      <p:pic>
        <p:nvPicPr>
          <p:cNvPr descr="signature-figure.png" id="969" name="Google Shape;969;p96"/>
          <p:cNvPicPr preferRelativeResize="0"/>
          <p:nvPr/>
        </p:nvPicPr>
        <p:blipFill rotWithShape="1">
          <a:blip r:embed="rId3">
            <a:alphaModFix/>
          </a:blip>
          <a:srcRect b="0" l="10001" r="21683" t="7510"/>
          <a:stretch/>
        </p:blipFill>
        <p:spPr>
          <a:xfrm>
            <a:off x="748298" y="2924038"/>
            <a:ext cx="1312860" cy="2073338"/>
          </a:xfrm>
          <a:prstGeom prst="rect">
            <a:avLst/>
          </a:prstGeom>
          <a:noFill/>
          <a:ln>
            <a:noFill/>
          </a:ln>
        </p:spPr>
      </p:pic>
      <p:pic>
        <p:nvPicPr>
          <p:cNvPr id="970" name="Google Shape;970;p96"/>
          <p:cNvPicPr preferRelativeResize="0"/>
          <p:nvPr/>
        </p:nvPicPr>
        <p:blipFill rotWithShape="1">
          <a:blip r:embed="rId4">
            <a:alphaModFix/>
          </a:blip>
          <a:srcRect b="5505" l="19181" r="56584" t="57819"/>
          <a:stretch/>
        </p:blipFill>
        <p:spPr>
          <a:xfrm>
            <a:off x="2448031" y="3085285"/>
            <a:ext cx="2038318" cy="990046"/>
          </a:xfrm>
          <a:prstGeom prst="rect">
            <a:avLst/>
          </a:prstGeom>
          <a:noFill/>
          <a:ln>
            <a:noFill/>
          </a:ln>
        </p:spPr>
      </p:pic>
      <p:pic>
        <p:nvPicPr>
          <p:cNvPr id="971" name="Google Shape;971;p96"/>
          <p:cNvPicPr preferRelativeResize="0"/>
          <p:nvPr/>
        </p:nvPicPr>
        <p:blipFill rotWithShape="1">
          <a:blip r:embed="rId4">
            <a:alphaModFix/>
          </a:blip>
          <a:srcRect b="5505" l="54459" r="857" t="57819"/>
          <a:stretch/>
        </p:blipFill>
        <p:spPr>
          <a:xfrm>
            <a:off x="4486349" y="3085285"/>
            <a:ext cx="3758154" cy="990046"/>
          </a:xfrm>
          <a:prstGeom prst="rect">
            <a:avLst/>
          </a:prstGeom>
          <a:noFill/>
          <a:ln>
            <a:noFill/>
          </a:ln>
        </p:spPr>
      </p:pic>
      <p:sp>
        <p:nvSpPr>
          <p:cNvPr id="972" name="Google Shape;972;p96"/>
          <p:cNvSpPr txBox="1"/>
          <p:nvPr/>
        </p:nvSpPr>
        <p:spPr>
          <a:xfrm>
            <a:off x="628650" y="2277707"/>
            <a:ext cx="15519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Calibri"/>
                <a:ea typeface="Calibri"/>
                <a:cs typeface="Calibri"/>
                <a:sym typeface="Calibri"/>
              </a:rPr>
              <a:t>Your well validated </a:t>
            </a:r>
            <a:endParaRPr/>
          </a:p>
          <a:p>
            <a:pPr indent="0" lvl="0" marL="0" marR="0" rtl="0" algn="ctr">
              <a:spcBef>
                <a:spcPts val="0"/>
              </a:spcBef>
              <a:spcAft>
                <a:spcPts val="0"/>
              </a:spcAft>
              <a:buNone/>
            </a:pPr>
            <a:r>
              <a:rPr b="1" i="1" lang="en-US" sz="1800">
                <a:solidFill>
                  <a:schemeClr val="dk1"/>
                </a:solidFill>
                <a:latin typeface="Calibri"/>
                <a:ea typeface="Calibri"/>
                <a:cs typeface="Calibri"/>
                <a:sym typeface="Calibri"/>
              </a:rPr>
              <a:t>gene set</a:t>
            </a:r>
            <a:endParaRPr/>
          </a:p>
        </p:txBody>
      </p:sp>
      <p:sp>
        <p:nvSpPr>
          <p:cNvPr id="973" name="Google Shape;973;p96"/>
          <p:cNvSpPr/>
          <p:nvPr/>
        </p:nvSpPr>
        <p:spPr>
          <a:xfrm>
            <a:off x="1305595" y="1631376"/>
            <a:ext cx="3451500" cy="646200"/>
          </a:xfrm>
          <a:prstGeom prst="uturnArrow">
            <a:avLst>
              <a:gd fmla="val 21418" name="adj1"/>
              <a:gd fmla="val 25000" name="adj2"/>
              <a:gd fmla="val 25000" name="adj3"/>
              <a:gd fmla="val 50000" name="adj4"/>
              <a:gd fmla="val 96850" name="adj5"/>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96"/>
          <p:cNvSpPr/>
          <p:nvPr/>
        </p:nvSpPr>
        <p:spPr>
          <a:xfrm rot="10800000">
            <a:off x="1404828" y="5226755"/>
            <a:ext cx="3451500" cy="646200"/>
          </a:xfrm>
          <a:prstGeom prst="uturnArrow">
            <a:avLst>
              <a:gd fmla="val 21418" name="adj1"/>
              <a:gd fmla="val 25000" name="adj2"/>
              <a:gd fmla="val 25000" name="adj3"/>
              <a:gd fmla="val 50000" name="adj4"/>
              <a:gd fmla="val 96850" name="adj5"/>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75" name="Google Shape;975;p96"/>
          <p:cNvSpPr/>
          <p:nvPr/>
        </p:nvSpPr>
        <p:spPr>
          <a:xfrm>
            <a:off x="2283106" y="2804090"/>
            <a:ext cx="6232200" cy="1516500"/>
          </a:xfrm>
          <a:prstGeom prst="rect">
            <a:avLst/>
          </a:prstGeom>
          <a:noFill/>
          <a:ln cap="flat" cmpd="sng" w="222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97"/>
          <p:cNvSpPr txBox="1"/>
          <p:nvPr>
            <p:ph type="title"/>
          </p:nvPr>
        </p:nvSpPr>
        <p:spPr>
          <a:xfrm>
            <a:off x="628650" y="365126"/>
            <a:ext cx="7886700" cy="1006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959"/>
              <a:buFont typeface="Arial"/>
              <a:buNone/>
            </a:pPr>
            <a:r>
              <a:rPr b="1" lang="en-US" sz="3959">
                <a:latin typeface="Arial"/>
                <a:ea typeface="Arial"/>
                <a:cs typeface="Arial"/>
                <a:sym typeface="Arial"/>
              </a:rPr>
              <a:t>A well-curated </a:t>
            </a:r>
            <a:r>
              <a:rPr b="1" i="1" lang="en-US" sz="3959">
                <a:latin typeface="Arial"/>
                <a:ea typeface="Arial"/>
                <a:cs typeface="Arial"/>
                <a:sym typeface="Arial"/>
              </a:rPr>
              <a:t>gene set</a:t>
            </a:r>
            <a:r>
              <a:rPr b="1" lang="en-US" sz="3959">
                <a:latin typeface="Arial"/>
                <a:ea typeface="Arial"/>
                <a:cs typeface="Arial"/>
                <a:sym typeface="Arial"/>
              </a:rPr>
              <a:t> in the MsigDB Is Worth </a:t>
            </a:r>
            <a:r>
              <a:rPr b="1" i="1" lang="en-US" sz="3959">
                <a:latin typeface="Arial"/>
                <a:ea typeface="Arial"/>
                <a:cs typeface="Arial"/>
                <a:sym typeface="Arial"/>
              </a:rPr>
              <a:t>many</a:t>
            </a:r>
            <a:r>
              <a:rPr b="1" lang="en-US" sz="3959">
                <a:latin typeface="Arial"/>
                <a:ea typeface="Arial"/>
                <a:cs typeface="Arial"/>
                <a:sym typeface="Arial"/>
              </a:rPr>
              <a:t> In The literature</a:t>
            </a:r>
            <a:endParaRPr/>
          </a:p>
        </p:txBody>
      </p:sp>
      <p:pic>
        <p:nvPicPr>
          <p:cNvPr descr="signature-figure.png" id="981" name="Google Shape;981;p97"/>
          <p:cNvPicPr preferRelativeResize="0"/>
          <p:nvPr/>
        </p:nvPicPr>
        <p:blipFill rotWithShape="1">
          <a:blip r:embed="rId3">
            <a:alphaModFix/>
          </a:blip>
          <a:srcRect b="0" l="10001" r="21683" t="7510"/>
          <a:stretch/>
        </p:blipFill>
        <p:spPr>
          <a:xfrm>
            <a:off x="748298" y="2924038"/>
            <a:ext cx="1312860" cy="2073338"/>
          </a:xfrm>
          <a:prstGeom prst="rect">
            <a:avLst/>
          </a:prstGeom>
          <a:noFill/>
          <a:ln>
            <a:noFill/>
          </a:ln>
        </p:spPr>
      </p:pic>
      <p:pic>
        <p:nvPicPr>
          <p:cNvPr id="982" name="Google Shape;982;p97"/>
          <p:cNvPicPr preferRelativeResize="0"/>
          <p:nvPr/>
        </p:nvPicPr>
        <p:blipFill rotWithShape="1">
          <a:blip r:embed="rId4">
            <a:alphaModFix/>
          </a:blip>
          <a:srcRect b="5505" l="19181" r="56584" t="57819"/>
          <a:stretch/>
        </p:blipFill>
        <p:spPr>
          <a:xfrm>
            <a:off x="2448031" y="3085285"/>
            <a:ext cx="2038318" cy="990046"/>
          </a:xfrm>
          <a:prstGeom prst="rect">
            <a:avLst/>
          </a:prstGeom>
          <a:noFill/>
          <a:ln>
            <a:noFill/>
          </a:ln>
        </p:spPr>
      </p:pic>
      <p:pic>
        <p:nvPicPr>
          <p:cNvPr id="983" name="Google Shape;983;p97"/>
          <p:cNvPicPr preferRelativeResize="0"/>
          <p:nvPr/>
        </p:nvPicPr>
        <p:blipFill rotWithShape="1">
          <a:blip r:embed="rId4">
            <a:alphaModFix/>
          </a:blip>
          <a:srcRect b="5505" l="54459" r="857" t="57819"/>
          <a:stretch/>
        </p:blipFill>
        <p:spPr>
          <a:xfrm>
            <a:off x="4486349" y="3085285"/>
            <a:ext cx="3758154" cy="990046"/>
          </a:xfrm>
          <a:prstGeom prst="rect">
            <a:avLst/>
          </a:prstGeom>
          <a:noFill/>
          <a:ln>
            <a:noFill/>
          </a:ln>
        </p:spPr>
      </p:pic>
      <p:sp>
        <p:nvSpPr>
          <p:cNvPr id="984" name="Google Shape;984;p97"/>
          <p:cNvSpPr txBox="1"/>
          <p:nvPr/>
        </p:nvSpPr>
        <p:spPr>
          <a:xfrm>
            <a:off x="628650" y="2277707"/>
            <a:ext cx="15519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Calibri"/>
                <a:ea typeface="Calibri"/>
                <a:cs typeface="Calibri"/>
                <a:sym typeface="Calibri"/>
              </a:rPr>
              <a:t>Your well validated </a:t>
            </a:r>
            <a:endParaRPr/>
          </a:p>
          <a:p>
            <a:pPr indent="0" lvl="0" marL="0" marR="0" rtl="0" algn="ctr">
              <a:spcBef>
                <a:spcPts val="0"/>
              </a:spcBef>
              <a:spcAft>
                <a:spcPts val="0"/>
              </a:spcAft>
              <a:buNone/>
            </a:pPr>
            <a:r>
              <a:rPr b="1" i="1" lang="en-US" sz="1800">
                <a:solidFill>
                  <a:schemeClr val="dk1"/>
                </a:solidFill>
                <a:latin typeface="Calibri"/>
                <a:ea typeface="Calibri"/>
                <a:cs typeface="Calibri"/>
                <a:sym typeface="Calibri"/>
              </a:rPr>
              <a:t>gene set</a:t>
            </a:r>
            <a:endParaRPr/>
          </a:p>
        </p:txBody>
      </p:sp>
      <p:sp>
        <p:nvSpPr>
          <p:cNvPr id="985" name="Google Shape;985;p97"/>
          <p:cNvSpPr/>
          <p:nvPr/>
        </p:nvSpPr>
        <p:spPr>
          <a:xfrm>
            <a:off x="1305595" y="1631376"/>
            <a:ext cx="3451500" cy="646200"/>
          </a:xfrm>
          <a:prstGeom prst="uturnArrow">
            <a:avLst>
              <a:gd fmla="val 21418" name="adj1"/>
              <a:gd fmla="val 25000" name="adj2"/>
              <a:gd fmla="val 25000" name="adj3"/>
              <a:gd fmla="val 50000" name="adj4"/>
              <a:gd fmla="val 96850" name="adj5"/>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86" name="Google Shape;986;p97"/>
          <p:cNvSpPr/>
          <p:nvPr/>
        </p:nvSpPr>
        <p:spPr>
          <a:xfrm rot="10800000">
            <a:off x="1404828" y="5226755"/>
            <a:ext cx="3451500" cy="646200"/>
          </a:xfrm>
          <a:prstGeom prst="uturnArrow">
            <a:avLst>
              <a:gd fmla="val 21418" name="adj1"/>
              <a:gd fmla="val 25000" name="adj2"/>
              <a:gd fmla="val 25000" name="adj3"/>
              <a:gd fmla="val 50000" name="adj4"/>
              <a:gd fmla="val 96850" name="adj5"/>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87" name="Google Shape;987;p97"/>
          <p:cNvSpPr/>
          <p:nvPr/>
        </p:nvSpPr>
        <p:spPr>
          <a:xfrm>
            <a:off x="2283106" y="2804090"/>
            <a:ext cx="6232200" cy="1516500"/>
          </a:xfrm>
          <a:prstGeom prst="rect">
            <a:avLst/>
          </a:prstGeom>
          <a:noFill/>
          <a:ln cap="flat" cmpd="sng" w="222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8" name="Google Shape;988;p97"/>
          <p:cNvSpPr txBox="1"/>
          <p:nvPr/>
        </p:nvSpPr>
        <p:spPr>
          <a:xfrm>
            <a:off x="7610160" y="3981448"/>
            <a:ext cx="6507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v8.0</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v80.0</a:t>
            </a:r>
            <a:endParaRPr/>
          </a:p>
        </p:txBody>
      </p:sp>
      <p:sp>
        <p:nvSpPr>
          <p:cNvPr id="989" name="Google Shape;989;p97"/>
          <p:cNvSpPr/>
          <p:nvPr/>
        </p:nvSpPr>
        <p:spPr>
          <a:xfrm>
            <a:off x="7636543" y="3480947"/>
            <a:ext cx="616800" cy="1700700"/>
          </a:xfrm>
          <a:prstGeom prst="rect">
            <a:avLst/>
          </a:prstGeom>
          <a:noFill/>
          <a:ln cap="flat" cmpd="sng" w="222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0" name="Google Shape;990;p97"/>
          <p:cNvSpPr txBox="1"/>
          <p:nvPr/>
        </p:nvSpPr>
        <p:spPr>
          <a:xfrm>
            <a:off x="6910088" y="5216682"/>
            <a:ext cx="20508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Keep evolving for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The biomedical community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98"/>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Arial"/>
              <a:buNone/>
            </a:pPr>
            <a:r>
              <a:rPr b="1" lang="en-US">
                <a:latin typeface="Arial"/>
                <a:ea typeface="Arial"/>
                <a:cs typeface="Arial"/>
                <a:sym typeface="Arial"/>
              </a:rPr>
              <a:t>Questions?</a:t>
            </a:r>
            <a:endParaRPr/>
          </a:p>
        </p:txBody>
      </p:sp>
      <p:sp>
        <p:nvSpPr>
          <p:cNvPr id="996" name="Google Shape;996;p98"/>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32"/>
          <p:cNvPicPr preferRelativeResize="0"/>
          <p:nvPr/>
        </p:nvPicPr>
        <p:blipFill>
          <a:blip r:embed="rId3">
            <a:alphaModFix/>
          </a:blip>
          <a:stretch>
            <a:fillRect/>
          </a:stretch>
        </p:blipFill>
        <p:spPr>
          <a:xfrm>
            <a:off x="129525" y="108575"/>
            <a:ext cx="8839202" cy="3244427"/>
          </a:xfrm>
          <a:prstGeom prst="rect">
            <a:avLst/>
          </a:prstGeom>
          <a:noFill/>
          <a:ln>
            <a:noFill/>
          </a:ln>
        </p:spPr>
      </p:pic>
      <p:cxnSp>
        <p:nvCxnSpPr>
          <p:cNvPr id="243" name="Google Shape;243;p32"/>
          <p:cNvCxnSpPr/>
          <p:nvPr/>
        </p:nvCxnSpPr>
        <p:spPr>
          <a:xfrm>
            <a:off x="4126225" y="2316475"/>
            <a:ext cx="4697700" cy="0"/>
          </a:xfrm>
          <a:prstGeom prst="straightConnector1">
            <a:avLst/>
          </a:prstGeom>
          <a:noFill/>
          <a:ln cap="flat" cmpd="sng" w="19050">
            <a:solidFill>
              <a:schemeClr val="dk2"/>
            </a:solidFill>
            <a:prstDash val="solid"/>
            <a:round/>
            <a:headEnd len="med" w="med" type="none"/>
            <a:tailEnd len="med" w="med" type="none"/>
          </a:ln>
        </p:spPr>
      </p:cxnSp>
      <p:cxnSp>
        <p:nvCxnSpPr>
          <p:cNvPr id="244" name="Google Shape;244;p32"/>
          <p:cNvCxnSpPr/>
          <p:nvPr/>
        </p:nvCxnSpPr>
        <p:spPr>
          <a:xfrm flipH="1" rot="10800000">
            <a:off x="289550" y="2516425"/>
            <a:ext cx="5928300" cy="3900"/>
          </a:xfrm>
          <a:prstGeom prst="straightConnector1">
            <a:avLst/>
          </a:prstGeom>
          <a:noFill/>
          <a:ln cap="flat" cmpd="sng" w="19050">
            <a:solidFill>
              <a:schemeClr val="dk2"/>
            </a:solidFill>
            <a:prstDash val="solid"/>
            <a:round/>
            <a:headEnd len="med" w="med" type="none"/>
            <a:tailEnd len="med" w="med" type="none"/>
          </a:ln>
        </p:spPr>
      </p:cxnSp>
      <p:pic>
        <p:nvPicPr>
          <p:cNvPr id="245" name="Google Shape;245;p32"/>
          <p:cNvPicPr preferRelativeResize="0"/>
          <p:nvPr/>
        </p:nvPicPr>
        <p:blipFill>
          <a:blip r:embed="rId4">
            <a:alphaModFix/>
          </a:blip>
          <a:stretch>
            <a:fillRect/>
          </a:stretch>
        </p:blipFill>
        <p:spPr>
          <a:xfrm>
            <a:off x="1324860" y="3488250"/>
            <a:ext cx="2006965" cy="3244425"/>
          </a:xfrm>
          <a:prstGeom prst="rect">
            <a:avLst/>
          </a:prstGeom>
          <a:noFill/>
          <a:ln>
            <a:noFill/>
          </a:ln>
        </p:spPr>
      </p:pic>
      <p:pic>
        <p:nvPicPr>
          <p:cNvPr id="246" name="Google Shape;246;p32"/>
          <p:cNvPicPr preferRelativeResize="0"/>
          <p:nvPr/>
        </p:nvPicPr>
        <p:blipFill>
          <a:blip r:embed="rId5">
            <a:alphaModFix/>
          </a:blip>
          <a:stretch>
            <a:fillRect/>
          </a:stretch>
        </p:blipFill>
        <p:spPr>
          <a:xfrm>
            <a:off x="3900875" y="3657601"/>
            <a:ext cx="1217850" cy="1522300"/>
          </a:xfrm>
          <a:prstGeom prst="rect">
            <a:avLst/>
          </a:prstGeom>
          <a:noFill/>
          <a:ln>
            <a:noFill/>
          </a:ln>
        </p:spPr>
      </p:pic>
      <p:sp>
        <p:nvSpPr>
          <p:cNvPr id="247" name="Google Shape;247;p32"/>
          <p:cNvSpPr txBox="1"/>
          <p:nvPr/>
        </p:nvSpPr>
        <p:spPr>
          <a:xfrm>
            <a:off x="3911925" y="5217800"/>
            <a:ext cx="37632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Vamsi Mootha                  Nick Patterson</a:t>
            </a:r>
            <a:endParaRPr>
              <a:latin typeface="Calibri"/>
              <a:ea typeface="Calibri"/>
              <a:cs typeface="Calibri"/>
              <a:sym typeface="Calibri"/>
            </a:endParaRPr>
          </a:p>
        </p:txBody>
      </p:sp>
      <p:pic>
        <p:nvPicPr>
          <p:cNvPr id="248" name="Google Shape;248;p32"/>
          <p:cNvPicPr preferRelativeResize="0"/>
          <p:nvPr/>
        </p:nvPicPr>
        <p:blipFill>
          <a:blip r:embed="rId6">
            <a:alphaModFix/>
          </a:blip>
          <a:stretch>
            <a:fillRect/>
          </a:stretch>
        </p:blipFill>
        <p:spPr>
          <a:xfrm>
            <a:off x="5303525" y="3657600"/>
            <a:ext cx="1995902" cy="1522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3"/>
          <p:cNvPicPr preferRelativeResize="0"/>
          <p:nvPr/>
        </p:nvPicPr>
        <p:blipFill>
          <a:blip r:embed="rId3">
            <a:alphaModFix/>
          </a:blip>
          <a:stretch>
            <a:fillRect/>
          </a:stretch>
        </p:blipFill>
        <p:spPr>
          <a:xfrm>
            <a:off x="2045125" y="423750"/>
            <a:ext cx="5096825" cy="4552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